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63" r:id="rId3"/>
    <p:sldId id="264" r:id="rId4"/>
    <p:sldId id="265" r:id="rId5"/>
    <p:sldId id="271" r:id="rId6"/>
    <p:sldId id="272" r:id="rId7"/>
    <p:sldId id="273" r:id="rId8"/>
    <p:sldId id="266" r:id="rId9"/>
    <p:sldId id="270" r:id="rId10"/>
    <p:sldId id="267" r:id="rId11"/>
    <p:sldId id="268" r:id="rId12"/>
    <p:sldId id="269" r:id="rId13"/>
    <p:sldId id="274" r:id="rId14"/>
    <p:sldId id="275" r:id="rId15"/>
    <p:sldId id="276" r:id="rId16"/>
    <p:sldId id="277" r:id="rId17"/>
    <p:sldId id="278" r:id="rId18"/>
    <p:sldId id="279" r:id="rId19"/>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
      <p:font typeface="Ubuntu" panose="020B0604020202020204" charset="0"/>
      <p:regular r:id="rId26"/>
      <p:bold r:id="rId27"/>
      <p:italic r:id="rId28"/>
      <p:boldItalic r:id="rId29"/>
    </p:embeddedFont>
  </p:embeddedFontLst>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403B56"/>
    <a:srgbClr val="B9B9B9"/>
    <a:srgbClr val="FF0062"/>
    <a:srgbClr val="FFA5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29" autoAdjust="0"/>
    <p:restoredTop sz="94660"/>
  </p:normalViewPr>
  <p:slideViewPr>
    <p:cSldViewPr snapToGrid="0">
      <p:cViewPr varScale="1">
        <p:scale>
          <a:sx n="72" d="100"/>
          <a:sy n="72" d="100"/>
        </p:scale>
        <p:origin x="64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s>
</file>

<file path=ppt/media/image1.jp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CAFA89-649A-4CD4-8CA0-922BD950A5DB}"/>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8B9034C3-6623-4312-ACFB-C94C4A14FF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77F4247F-4748-4C83-86EB-35ADCD5DBADC}"/>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5" name="Marcador de pie de página 4">
            <a:extLst>
              <a:ext uri="{FF2B5EF4-FFF2-40B4-BE49-F238E27FC236}">
                <a16:creationId xmlns:a16="http://schemas.microsoft.com/office/drawing/2014/main" id="{F50E6219-BDEB-4EE1-A175-07A7C207374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3DE246E-C529-439F-BD09-1F68055F5BBB}"/>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285586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B054AC-3FFF-4D8F-9C52-EA16C149A13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9BE6E91-6808-4727-B8A7-FD95BB76E31E}"/>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F22F412-A405-47F4-A872-8F31E63DDDB7}"/>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5" name="Marcador de pie de página 4">
            <a:extLst>
              <a:ext uri="{FF2B5EF4-FFF2-40B4-BE49-F238E27FC236}">
                <a16:creationId xmlns:a16="http://schemas.microsoft.com/office/drawing/2014/main" id="{EF911309-6394-40FD-9219-93572412A90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97E88C8-E45A-47E6-B5DB-2C5BED4D0D41}"/>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684487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D77EAF5F-01EC-4C8E-92E4-8EA72B127158}"/>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8B37C742-8933-4BA5-BEE2-40CF150E1C23}"/>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F7DBD54-366D-4902-A024-B9992F9252CA}"/>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5" name="Marcador de pie de página 4">
            <a:extLst>
              <a:ext uri="{FF2B5EF4-FFF2-40B4-BE49-F238E27FC236}">
                <a16:creationId xmlns:a16="http://schemas.microsoft.com/office/drawing/2014/main" id="{B65AAD18-E834-4B76-B93C-FC8C7F03009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49693C3-6EA5-4E9A-8D79-E4483968F493}"/>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1998667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92E5BB-C2E2-4BCD-A8D7-9FD01095B22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1E1201FE-32DD-4709-B8F2-7A4C7AD93DE8}"/>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7E3ACE2-4C48-4B09-89C6-F43A43C431D5}"/>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5" name="Marcador de pie de página 4">
            <a:extLst>
              <a:ext uri="{FF2B5EF4-FFF2-40B4-BE49-F238E27FC236}">
                <a16:creationId xmlns:a16="http://schemas.microsoft.com/office/drawing/2014/main" id="{5F595509-0E09-4AC8-BF64-40CD9721E48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CB3D477-DB13-4157-9F78-8967E6FD76FC}"/>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413466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969F0E-40B8-4860-AFD1-F14DE6EAF4B9}"/>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C26F8B3B-5A68-48FA-982F-BB0B353174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C4448117-10BA-43D8-903D-218E032EB699}"/>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5" name="Marcador de pie de página 4">
            <a:extLst>
              <a:ext uri="{FF2B5EF4-FFF2-40B4-BE49-F238E27FC236}">
                <a16:creationId xmlns:a16="http://schemas.microsoft.com/office/drawing/2014/main" id="{21C6AF83-72C1-49D9-A8D7-6149D8533B9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7D4664A-BA81-4942-86A1-94E763AAD545}"/>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636498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A919E2-D330-4B7C-BB7A-FA6F510594A2}"/>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266D0EF-28F6-4849-A29D-45F30BF8230B}"/>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233CDEF0-99AC-4C07-8779-54ED4CBCD1B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8F070C11-D9E3-4E48-9F88-5843561381B9}"/>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6" name="Marcador de pie de página 5">
            <a:extLst>
              <a:ext uri="{FF2B5EF4-FFF2-40B4-BE49-F238E27FC236}">
                <a16:creationId xmlns:a16="http://schemas.microsoft.com/office/drawing/2014/main" id="{AA041B92-5BD5-468A-ABEF-1A64E9694A2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CA931DA9-A972-4CDE-A1B9-7F721EC70521}"/>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6579812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7240C8-A045-422B-B727-9F6178ADC91D}"/>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CF7BAA07-E993-4A28-A445-F00F084642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C480F513-5313-4D5A-8C8E-105F980859BF}"/>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66A9F64A-C688-4E45-8184-CA55E345F6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ECE552A-77AA-4A1A-98FC-57E52E07E0A7}"/>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91F1C3B6-8E5E-4E95-B885-6A52086B1B0C}"/>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8" name="Marcador de pie de página 7">
            <a:extLst>
              <a:ext uri="{FF2B5EF4-FFF2-40B4-BE49-F238E27FC236}">
                <a16:creationId xmlns:a16="http://schemas.microsoft.com/office/drawing/2014/main" id="{F2115EFC-DB27-4CC8-BE51-9DD148E1A1BD}"/>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D4B70F07-8900-498B-963F-3F389BCEDE49}"/>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871551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99673E-1B54-4DC0-982F-CDDBAB505E1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BB523A38-AD8C-441F-A39B-BE39EFD912F5}"/>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4" name="Marcador de pie de página 3">
            <a:extLst>
              <a:ext uri="{FF2B5EF4-FFF2-40B4-BE49-F238E27FC236}">
                <a16:creationId xmlns:a16="http://schemas.microsoft.com/office/drawing/2014/main" id="{9E9B3118-1819-4F0A-A0F3-CD72AA8C9E6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D40B193-48C5-40F3-84B4-D4AC6313C936}"/>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773886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05BF15CA-5665-4301-8A2D-B841EDCDA334}"/>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3" name="Marcador de pie de página 2">
            <a:extLst>
              <a:ext uri="{FF2B5EF4-FFF2-40B4-BE49-F238E27FC236}">
                <a16:creationId xmlns:a16="http://schemas.microsoft.com/office/drawing/2014/main" id="{D135F2B5-C7E2-480C-9188-DDFDFB98FA08}"/>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F5304BA-5359-49E3-805F-D5DC5F86E4B4}"/>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1984279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4884ED-075B-4A22-B81D-D4B08943082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175D1FC-8EA2-4B25-BC85-43D2892CAB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F5399921-BCE0-470A-A674-546FBFF470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919DE2C-807B-46E4-8C3F-B98E48C20E9F}"/>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6" name="Marcador de pie de página 5">
            <a:extLst>
              <a:ext uri="{FF2B5EF4-FFF2-40B4-BE49-F238E27FC236}">
                <a16:creationId xmlns:a16="http://schemas.microsoft.com/office/drawing/2014/main" id="{115F6F82-7DDB-4B79-B23C-8636087C8B3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97577123-3B38-4F72-9246-E04C96EDACC2}"/>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1253107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58F10F-DB92-4F50-B8EA-5FC4D4CCD83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916E6B7E-9EFD-4583-850B-1DF31978F3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s-CO"/>
          </a:p>
        </p:txBody>
      </p:sp>
      <p:sp>
        <p:nvSpPr>
          <p:cNvPr id="4" name="Marcador de texto 3">
            <a:extLst>
              <a:ext uri="{FF2B5EF4-FFF2-40B4-BE49-F238E27FC236}">
                <a16:creationId xmlns:a16="http://schemas.microsoft.com/office/drawing/2014/main" id="{CC9515C5-F6C8-4A37-A042-45CB82FB57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DA0D39E-D64F-4E85-81C0-6180A11AE623}"/>
              </a:ext>
            </a:extLst>
          </p:cNvPr>
          <p:cNvSpPr>
            <a:spLocks noGrp="1"/>
          </p:cNvSpPr>
          <p:nvPr>
            <p:ph type="dt" sz="half" idx="10"/>
          </p:nvPr>
        </p:nvSpPr>
        <p:spPr/>
        <p:txBody>
          <a:bodyPr/>
          <a:lstStyle/>
          <a:p>
            <a:fld id="{6DCCFB44-A862-479B-BE2C-2441143E5171}" type="datetimeFigureOut">
              <a:rPr lang="es-CO" smtClean="0"/>
              <a:t>27/09/2021</a:t>
            </a:fld>
            <a:endParaRPr lang="es-CO"/>
          </a:p>
        </p:txBody>
      </p:sp>
      <p:sp>
        <p:nvSpPr>
          <p:cNvPr id="6" name="Marcador de pie de página 5">
            <a:extLst>
              <a:ext uri="{FF2B5EF4-FFF2-40B4-BE49-F238E27FC236}">
                <a16:creationId xmlns:a16="http://schemas.microsoft.com/office/drawing/2014/main" id="{F0C59E9C-2EE5-4DBC-AAFB-56348B65C179}"/>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F351868-49F2-4539-B794-A2F26B11123A}"/>
              </a:ext>
            </a:extLst>
          </p:cNvPr>
          <p:cNvSpPr>
            <a:spLocks noGrp="1"/>
          </p:cNvSpPr>
          <p:nvPr>
            <p:ph type="sldNum" sz="quarter" idx="12"/>
          </p:nvPr>
        </p:nvSpPr>
        <p:spPr/>
        <p:txBody>
          <a:bodyPr/>
          <a:lstStyle/>
          <a:p>
            <a:fld id="{4076AD98-0019-4938-BC07-EAA4EBD70C1E}" type="slidenum">
              <a:rPr lang="es-CO" smtClean="0"/>
              <a:t>‹Nº›</a:t>
            </a:fld>
            <a:endParaRPr lang="es-CO"/>
          </a:p>
        </p:txBody>
      </p:sp>
    </p:spTree>
    <p:extLst>
      <p:ext uri="{BB962C8B-B14F-4D97-AF65-F5344CB8AC3E}">
        <p14:creationId xmlns:p14="http://schemas.microsoft.com/office/powerpoint/2010/main" val="335256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CA4BC38-6509-4F17-9377-752FF103E9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A857A73B-DD77-412C-B47E-565C8375C0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D1931BCC-0117-460E-8705-A8FAA5C226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CCFB44-A862-479B-BE2C-2441143E5171}" type="datetimeFigureOut">
              <a:rPr lang="es-CO" smtClean="0"/>
              <a:t>27/09/2021</a:t>
            </a:fld>
            <a:endParaRPr lang="es-CO"/>
          </a:p>
        </p:txBody>
      </p:sp>
      <p:sp>
        <p:nvSpPr>
          <p:cNvPr id="5" name="Marcador de pie de página 4">
            <a:extLst>
              <a:ext uri="{FF2B5EF4-FFF2-40B4-BE49-F238E27FC236}">
                <a16:creationId xmlns:a16="http://schemas.microsoft.com/office/drawing/2014/main" id="{D0F78089-D269-4340-9344-68415C14FD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FBB1BCF-1F88-45A3-B3AF-B5BDB9BF51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76AD98-0019-4938-BC07-EAA4EBD70C1E}" type="slidenum">
              <a:rPr lang="es-CO" smtClean="0"/>
              <a:t>‹Nº›</a:t>
            </a:fld>
            <a:endParaRPr lang="es-CO"/>
          </a:p>
        </p:txBody>
      </p:sp>
    </p:spTree>
    <p:extLst>
      <p:ext uri="{BB962C8B-B14F-4D97-AF65-F5344CB8AC3E}">
        <p14:creationId xmlns:p14="http://schemas.microsoft.com/office/powerpoint/2010/main" val="37037600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87ACBCAB-72BC-2742-9BF4-8479FB18D3C3}"/>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CuadroTexto 2">
            <a:extLst>
              <a:ext uri="{FF2B5EF4-FFF2-40B4-BE49-F238E27FC236}">
                <a16:creationId xmlns:a16="http://schemas.microsoft.com/office/drawing/2014/main" id="{0204D3B3-83BD-8049-9E55-5B6A10A3ADB5}"/>
              </a:ext>
            </a:extLst>
          </p:cNvPr>
          <p:cNvSpPr txBox="1"/>
          <p:nvPr/>
        </p:nvSpPr>
        <p:spPr>
          <a:xfrm>
            <a:off x="1768258" y="4377651"/>
            <a:ext cx="6599130" cy="954107"/>
          </a:xfrm>
          <a:prstGeom prst="rect">
            <a:avLst/>
          </a:prstGeom>
          <a:noFill/>
        </p:spPr>
        <p:txBody>
          <a:bodyPr wrap="square" rtlCol="0">
            <a:spAutoFit/>
          </a:bodyPr>
          <a:lstStyle/>
          <a:p>
            <a:r>
              <a:rPr lang="es-CO" sz="2800" b="1" dirty="0">
                <a:solidFill>
                  <a:srgbClr val="FF0062"/>
                </a:solidFill>
                <a:latin typeface="Ubuntu" panose="020B0504030602030204" pitchFamily="34" charset="0"/>
              </a:rPr>
              <a:t>JavaScript</a:t>
            </a:r>
          </a:p>
          <a:p>
            <a:r>
              <a:rPr lang="es-CO" sz="2800" b="1" dirty="0">
                <a:solidFill>
                  <a:srgbClr val="FF0062"/>
                </a:solidFill>
                <a:latin typeface="Ubuntu" panose="020B0504030602030204" pitchFamily="34" charset="0"/>
              </a:rPr>
              <a:t>Funciones y Métodos</a:t>
            </a:r>
          </a:p>
        </p:txBody>
      </p:sp>
      <p:sp>
        <p:nvSpPr>
          <p:cNvPr id="4" name="CuadroTexto 3">
            <a:extLst>
              <a:ext uri="{FF2B5EF4-FFF2-40B4-BE49-F238E27FC236}">
                <a16:creationId xmlns:a16="http://schemas.microsoft.com/office/drawing/2014/main" id="{2C0D7ADF-FB6E-4F13-884D-0FD8AAC10CB9}"/>
              </a:ext>
            </a:extLst>
          </p:cNvPr>
          <p:cNvSpPr txBox="1"/>
          <p:nvPr/>
        </p:nvSpPr>
        <p:spPr>
          <a:xfrm>
            <a:off x="388307" y="2726552"/>
            <a:ext cx="5924810" cy="646331"/>
          </a:xfrm>
          <a:prstGeom prst="rect">
            <a:avLst/>
          </a:prstGeom>
          <a:noFill/>
        </p:spPr>
        <p:txBody>
          <a:bodyPr wrap="square" rtlCol="0">
            <a:spAutoFit/>
          </a:bodyPr>
          <a:lstStyle/>
          <a:p>
            <a:r>
              <a:rPr lang="es-CO" sz="3600" b="1" dirty="0">
                <a:latin typeface="Ubuntu" panose="020B0504030602030204" pitchFamily="34" charset="0"/>
              </a:rPr>
              <a:t>Sergio Medina</a:t>
            </a:r>
          </a:p>
        </p:txBody>
      </p:sp>
      <p:sp>
        <p:nvSpPr>
          <p:cNvPr id="5" name="CuadroTexto 4">
            <a:extLst>
              <a:ext uri="{FF2B5EF4-FFF2-40B4-BE49-F238E27FC236}">
                <a16:creationId xmlns:a16="http://schemas.microsoft.com/office/drawing/2014/main" id="{788E6632-0C16-4068-860F-A86E74157FF3}"/>
              </a:ext>
            </a:extLst>
          </p:cNvPr>
          <p:cNvSpPr txBox="1"/>
          <p:nvPr/>
        </p:nvSpPr>
        <p:spPr>
          <a:xfrm>
            <a:off x="388307" y="2104187"/>
            <a:ext cx="5924810" cy="646331"/>
          </a:xfrm>
          <a:prstGeom prst="rect">
            <a:avLst/>
          </a:prstGeom>
          <a:noFill/>
        </p:spPr>
        <p:txBody>
          <a:bodyPr wrap="square" rtlCol="0">
            <a:spAutoFit/>
          </a:bodyPr>
          <a:lstStyle/>
          <a:p>
            <a:r>
              <a:rPr lang="es-CO" sz="3600" b="1" dirty="0">
                <a:latin typeface="Ubuntu" panose="020B0504030602030204" pitchFamily="34" charset="0"/>
              </a:rPr>
              <a:t>Formador:</a:t>
            </a:r>
          </a:p>
        </p:txBody>
      </p:sp>
      <p:sp>
        <p:nvSpPr>
          <p:cNvPr id="6" name="CuadroTexto 5">
            <a:extLst>
              <a:ext uri="{FF2B5EF4-FFF2-40B4-BE49-F238E27FC236}">
                <a16:creationId xmlns:a16="http://schemas.microsoft.com/office/drawing/2014/main" id="{7C4FE77F-6F92-4D2A-A657-DDDC099AD07A}"/>
              </a:ext>
            </a:extLst>
          </p:cNvPr>
          <p:cNvSpPr txBox="1"/>
          <p:nvPr/>
        </p:nvSpPr>
        <p:spPr>
          <a:xfrm>
            <a:off x="2442577" y="5752491"/>
            <a:ext cx="5924810" cy="646331"/>
          </a:xfrm>
          <a:prstGeom prst="rect">
            <a:avLst/>
          </a:prstGeom>
          <a:noFill/>
        </p:spPr>
        <p:txBody>
          <a:bodyPr wrap="square" rtlCol="0">
            <a:spAutoFit/>
          </a:bodyPr>
          <a:lstStyle/>
          <a:p>
            <a:pPr algn="r"/>
            <a:r>
              <a:rPr lang="es-CO" sz="3600" b="1" dirty="0">
                <a:solidFill>
                  <a:srgbClr val="FF0062"/>
                </a:solidFill>
                <a:latin typeface="Ubuntu" panose="020B0504030602030204" pitchFamily="34" charset="0"/>
              </a:rPr>
              <a:t>Ciclo No.3 – Semana No.4</a:t>
            </a:r>
          </a:p>
        </p:txBody>
      </p:sp>
    </p:spTree>
    <p:extLst>
      <p:ext uri="{BB962C8B-B14F-4D97-AF65-F5344CB8AC3E}">
        <p14:creationId xmlns:p14="http://schemas.microsoft.com/office/powerpoint/2010/main" val="296245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El objeto </a:t>
            </a:r>
            <a:r>
              <a:rPr lang="es-CO" sz="3600" b="1" dirty="0" err="1">
                <a:solidFill>
                  <a:srgbClr val="FF0062"/>
                </a:solidFill>
                <a:latin typeface="Ubuntu" panose="020B0504030602030204" pitchFamily="34" charset="0"/>
              </a:rPr>
              <a:t>arguments</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2677656"/>
          </a:xfrm>
          <a:prstGeom prst="rect">
            <a:avLst/>
          </a:prstGeom>
        </p:spPr>
        <p:txBody>
          <a:bodyPr wrap="square">
            <a:spAutoFit/>
          </a:bodyPr>
          <a:lstStyle/>
          <a:p>
            <a:pPr algn="just"/>
            <a:r>
              <a:rPr lang="es-CO" sz="2800" dirty="0">
                <a:solidFill>
                  <a:schemeClr val="bg2">
                    <a:lumMod val="50000"/>
                  </a:schemeClr>
                </a:solidFill>
                <a:latin typeface="Ubuntu" panose="020B0504030602030204" pitchFamily="34" charset="0"/>
              </a:rPr>
              <a:t>El </a:t>
            </a:r>
            <a:r>
              <a:rPr lang="es-CO" sz="2800" b="1" dirty="0" err="1">
                <a:solidFill>
                  <a:schemeClr val="bg2">
                    <a:lumMod val="50000"/>
                  </a:schemeClr>
                </a:solidFill>
                <a:latin typeface="Ubuntu" panose="020B0504030602030204" pitchFamily="34" charset="0"/>
              </a:rPr>
              <a:t>arguments</a:t>
            </a:r>
            <a:r>
              <a:rPr lang="es-CO" sz="2800" dirty="0">
                <a:solidFill>
                  <a:schemeClr val="bg2">
                    <a:lumMod val="50000"/>
                  </a:schemeClr>
                </a:solidFill>
                <a:latin typeface="Ubuntu" panose="020B0504030602030204" pitchFamily="34" charset="0"/>
              </a:rPr>
              <a:t> de una función se mantiene en un objeto similar a un arreglo. </a:t>
            </a:r>
          </a:p>
          <a:p>
            <a:pPr algn="just"/>
            <a:r>
              <a:rPr lang="es-CO" sz="2800" dirty="0">
                <a:solidFill>
                  <a:schemeClr val="bg2">
                    <a:lumMod val="50000"/>
                  </a:schemeClr>
                </a:solidFill>
                <a:latin typeface="Ubuntu" panose="020B0504030602030204" pitchFamily="34" charset="0"/>
              </a:rPr>
              <a:t>Dentro de una función, se pueden abordar los argumentos que se le pasan de la siguiente manera:</a:t>
            </a:r>
          </a:p>
          <a:p>
            <a:pPr algn="just"/>
            <a:endParaRPr lang="es-CO" sz="2800" dirty="0">
              <a:solidFill>
                <a:schemeClr val="bg2">
                  <a:lumMod val="50000"/>
                </a:schemeClr>
              </a:solidFill>
              <a:latin typeface="Ubuntu" panose="020B0504030602030204" pitchFamily="34" charset="0"/>
            </a:endParaRPr>
          </a:p>
          <a:p>
            <a:pPr algn="just"/>
            <a:r>
              <a:rPr lang="es-CO" sz="2800" b="1" dirty="0" err="1">
                <a:solidFill>
                  <a:srgbClr val="800000"/>
                </a:solidFill>
                <a:latin typeface="Ubuntu" panose="020B0504030602030204" pitchFamily="34" charset="0"/>
              </a:rPr>
              <a:t>arguments</a:t>
            </a:r>
            <a:r>
              <a:rPr lang="es-CO" sz="2800" b="1" dirty="0">
                <a:solidFill>
                  <a:srgbClr val="800000"/>
                </a:solidFill>
                <a:latin typeface="Ubuntu" panose="020B0504030602030204" pitchFamily="34" charset="0"/>
              </a:rPr>
              <a:t>[i]</a:t>
            </a:r>
          </a:p>
        </p:txBody>
      </p:sp>
    </p:spTree>
    <p:extLst>
      <p:ext uri="{BB962C8B-B14F-4D97-AF65-F5344CB8AC3E}">
        <p14:creationId xmlns:p14="http://schemas.microsoft.com/office/powerpoint/2010/main" val="3968208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009429" y="58853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El objeto </a:t>
            </a:r>
            <a:r>
              <a:rPr lang="es-CO" sz="3600" b="1" dirty="0" err="1">
                <a:solidFill>
                  <a:srgbClr val="FF0062"/>
                </a:solidFill>
                <a:latin typeface="Ubuntu" panose="020B0504030602030204" pitchFamily="34" charset="0"/>
              </a:rPr>
              <a:t>arguments</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549052" y="1575147"/>
            <a:ext cx="9093896" cy="3970318"/>
          </a:xfrm>
          <a:prstGeom prst="rect">
            <a:avLst/>
          </a:prstGeom>
        </p:spPr>
        <p:txBody>
          <a:bodyPr wrap="square">
            <a:spAutoFit/>
          </a:bodyPr>
          <a:lstStyle/>
          <a:p>
            <a:pPr algn="just"/>
            <a:r>
              <a:rPr lang="es-CO" sz="2800" b="1" dirty="0" err="1">
                <a:solidFill>
                  <a:srgbClr val="800000"/>
                </a:solidFill>
                <a:latin typeface="Ubuntu" panose="020B0504030602030204" pitchFamily="34" charset="0"/>
              </a:rPr>
              <a:t>function</a:t>
            </a:r>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Paises</a:t>
            </a:r>
            <a:r>
              <a:rPr lang="es-CO" sz="2800" b="1" dirty="0">
                <a:solidFill>
                  <a:schemeClr val="bg2">
                    <a:lumMod val="50000"/>
                  </a:schemeClr>
                </a:solidFill>
                <a:latin typeface="Ubuntu" panose="020B0504030602030204" pitchFamily="34" charset="0"/>
              </a:rPr>
              <a:t>(listado) </a:t>
            </a:r>
            <a:r>
              <a:rPr lang="es-CO" sz="2800" b="1" dirty="0">
                <a:solidFill>
                  <a:srgbClr val="800000"/>
                </a:solidFill>
                <a:latin typeface="Ubuntu" panose="020B0504030602030204" pitchFamily="34" charset="0"/>
              </a:rPr>
              <a:t>{</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var</a:t>
            </a:r>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result</a:t>
            </a:r>
            <a:r>
              <a:rPr lang="es-CO" sz="2800" b="1" dirty="0">
                <a:solidFill>
                  <a:schemeClr val="bg2">
                    <a:lumMod val="50000"/>
                  </a:schemeClr>
                </a:solidFill>
                <a:latin typeface="Ubuntu" panose="020B0504030602030204" pitchFamily="34" charset="0"/>
              </a:rPr>
              <a:t> = ''; </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var</a:t>
            </a:r>
            <a:r>
              <a:rPr lang="es-CO" sz="2800" b="1" dirty="0">
                <a:solidFill>
                  <a:schemeClr val="bg2">
                    <a:lumMod val="50000"/>
                  </a:schemeClr>
                </a:solidFill>
                <a:latin typeface="Ubuntu" panose="020B0504030602030204" pitchFamily="34" charset="0"/>
              </a:rPr>
              <a:t> i;</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for</a:t>
            </a:r>
            <a:r>
              <a:rPr lang="es-CO" sz="2800" b="1" dirty="0">
                <a:solidFill>
                  <a:schemeClr val="bg2">
                    <a:lumMod val="50000"/>
                  </a:schemeClr>
                </a:solidFill>
                <a:latin typeface="Ubuntu" panose="020B0504030602030204" pitchFamily="34" charset="0"/>
              </a:rPr>
              <a:t> (i = 0; i &lt; </a:t>
            </a:r>
            <a:r>
              <a:rPr lang="es-CO" sz="2800" b="1" dirty="0" err="1">
                <a:solidFill>
                  <a:schemeClr val="bg2">
                    <a:lumMod val="50000"/>
                  </a:schemeClr>
                </a:solidFill>
                <a:latin typeface="Ubuntu" panose="020B0504030602030204" pitchFamily="34" charset="0"/>
              </a:rPr>
              <a:t>arguments.length</a:t>
            </a:r>
            <a:r>
              <a:rPr lang="es-CO" sz="2800" b="1" dirty="0">
                <a:solidFill>
                  <a:schemeClr val="bg2">
                    <a:lumMod val="50000"/>
                  </a:schemeClr>
                </a:solidFill>
                <a:latin typeface="Ubuntu" panose="020B0504030602030204" pitchFamily="34" charset="0"/>
              </a:rPr>
              <a:t>; i++) {</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result</a:t>
            </a:r>
            <a:r>
              <a:rPr lang="es-CO" sz="2800" b="1" dirty="0">
                <a:solidFill>
                  <a:schemeClr val="bg2">
                    <a:lumMod val="50000"/>
                  </a:schemeClr>
                </a:solidFill>
                <a:latin typeface="Ubuntu" panose="020B0504030602030204" pitchFamily="34" charset="0"/>
              </a:rPr>
              <a:t> += </a:t>
            </a:r>
            <a:r>
              <a:rPr lang="es-CO" sz="2800" b="1" dirty="0" err="1">
                <a:solidFill>
                  <a:schemeClr val="bg2">
                    <a:lumMod val="50000"/>
                  </a:schemeClr>
                </a:solidFill>
                <a:latin typeface="Ubuntu" panose="020B0504030602030204" pitchFamily="34" charset="0"/>
              </a:rPr>
              <a:t>arguments</a:t>
            </a:r>
            <a:r>
              <a:rPr lang="es-CO" sz="2800" b="1" dirty="0">
                <a:solidFill>
                  <a:schemeClr val="bg2">
                    <a:lumMod val="50000"/>
                  </a:schemeClr>
                </a:solidFill>
                <a:latin typeface="Ubuntu" panose="020B0504030602030204" pitchFamily="34" charset="0"/>
              </a:rPr>
              <a:t>[i] + "-";</a:t>
            </a:r>
          </a:p>
          <a:p>
            <a:pPr algn="just"/>
            <a:r>
              <a:rPr lang="es-CO" sz="2800" b="1" dirty="0">
                <a:solidFill>
                  <a:schemeClr val="bg2">
                    <a:lumMod val="50000"/>
                  </a:schemeClr>
                </a:solidFill>
                <a:latin typeface="Ubuntu" panose="020B0504030602030204" pitchFamily="34" charset="0"/>
              </a:rPr>
              <a:t>   }</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return</a:t>
            </a:r>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result</a:t>
            </a:r>
            <a:r>
              <a:rPr lang="es-CO" sz="2800" b="1" dirty="0">
                <a:solidFill>
                  <a:schemeClr val="bg2">
                    <a:lumMod val="50000"/>
                  </a:schemeClr>
                </a:solidFill>
                <a:latin typeface="Ubuntu" panose="020B0504030602030204" pitchFamily="34" charset="0"/>
              </a:rPr>
              <a:t>;</a:t>
            </a:r>
          </a:p>
          <a:p>
            <a:pPr algn="just"/>
            <a:r>
              <a:rPr lang="es-CO" sz="2800" b="1" dirty="0">
                <a:solidFill>
                  <a:srgbClr val="800000"/>
                </a:solidFill>
                <a:latin typeface="Ubuntu" panose="020B0504030602030204" pitchFamily="34" charset="0"/>
              </a:rPr>
              <a:t>}</a:t>
            </a:r>
          </a:p>
          <a:p>
            <a:pPr algn="just"/>
            <a:r>
              <a:rPr lang="es-CO" sz="2800" b="1" dirty="0" err="1">
                <a:solidFill>
                  <a:schemeClr val="bg2">
                    <a:lumMod val="50000"/>
                  </a:schemeClr>
                </a:solidFill>
                <a:latin typeface="Ubuntu" panose="020B0504030602030204" pitchFamily="34" charset="0"/>
              </a:rPr>
              <a:t>alert</a:t>
            </a:r>
            <a:r>
              <a:rPr lang="es-CO" sz="2800" b="1" dirty="0">
                <a:solidFill>
                  <a:schemeClr val="bg2">
                    <a:lumMod val="50000"/>
                  </a:schemeClr>
                </a:solidFill>
                <a:latin typeface="Ubuntu" panose="020B0504030602030204" pitchFamily="34" charset="0"/>
              </a:rPr>
              <a:t>(</a:t>
            </a:r>
            <a:r>
              <a:rPr lang="es-CO" sz="2800" b="1" dirty="0" err="1">
                <a:solidFill>
                  <a:schemeClr val="bg2">
                    <a:lumMod val="50000"/>
                  </a:schemeClr>
                </a:solidFill>
                <a:latin typeface="Ubuntu" panose="020B0504030602030204" pitchFamily="34" charset="0"/>
              </a:rPr>
              <a:t>Paises</a:t>
            </a:r>
            <a:r>
              <a:rPr lang="es-CO" sz="2800" b="1" dirty="0">
                <a:solidFill>
                  <a:schemeClr val="bg2">
                    <a:lumMod val="50000"/>
                  </a:schemeClr>
                </a:solidFill>
                <a:latin typeface="Ubuntu" panose="020B0504030602030204" pitchFamily="34" charset="0"/>
              </a:rPr>
              <a:t>('Bolivia', 'Ecuador', 'Francia', 'Brasil'));</a:t>
            </a:r>
          </a:p>
        </p:txBody>
      </p:sp>
    </p:spTree>
    <p:extLst>
      <p:ext uri="{BB962C8B-B14F-4D97-AF65-F5344CB8AC3E}">
        <p14:creationId xmlns:p14="http://schemas.microsoft.com/office/powerpoint/2010/main" val="36600837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2009429" y="588536"/>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Funciones predefinidas</a:t>
            </a:r>
          </a:p>
        </p:txBody>
      </p:sp>
      <p:sp>
        <p:nvSpPr>
          <p:cNvPr id="5" name="Rectángulo 4">
            <a:extLst>
              <a:ext uri="{FF2B5EF4-FFF2-40B4-BE49-F238E27FC236}">
                <a16:creationId xmlns:a16="http://schemas.microsoft.com/office/drawing/2014/main" id="{0EF677C5-621E-4B42-9FD8-369549C0C5B8}"/>
              </a:ext>
            </a:extLst>
          </p:cNvPr>
          <p:cNvSpPr/>
          <p:nvPr/>
        </p:nvSpPr>
        <p:spPr>
          <a:xfrm>
            <a:off x="1549052" y="1575147"/>
            <a:ext cx="9093896" cy="3970318"/>
          </a:xfrm>
          <a:prstGeom prst="rect">
            <a:avLst/>
          </a:prstGeom>
        </p:spPr>
        <p:txBody>
          <a:bodyPr wrap="square">
            <a:spAutoFit/>
          </a:bodyPr>
          <a:lstStyle/>
          <a:p>
            <a:pPr algn="just"/>
            <a:r>
              <a:rPr lang="es-CO" sz="2800" b="1" dirty="0" err="1">
                <a:solidFill>
                  <a:srgbClr val="800000"/>
                </a:solidFill>
                <a:latin typeface="Ubuntu" panose="020B0504030602030204" pitchFamily="34" charset="0"/>
              </a:rPr>
              <a:t>function</a:t>
            </a:r>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Paises</a:t>
            </a:r>
            <a:r>
              <a:rPr lang="es-CO" sz="2800" b="1" dirty="0">
                <a:solidFill>
                  <a:schemeClr val="bg2">
                    <a:lumMod val="50000"/>
                  </a:schemeClr>
                </a:solidFill>
                <a:latin typeface="Ubuntu" panose="020B0504030602030204" pitchFamily="34" charset="0"/>
              </a:rPr>
              <a:t>(listado) </a:t>
            </a:r>
            <a:r>
              <a:rPr lang="es-CO" sz="2800" b="1" dirty="0">
                <a:solidFill>
                  <a:srgbClr val="800000"/>
                </a:solidFill>
                <a:latin typeface="Ubuntu" panose="020B0504030602030204" pitchFamily="34" charset="0"/>
              </a:rPr>
              <a:t>{</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var</a:t>
            </a:r>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result</a:t>
            </a:r>
            <a:r>
              <a:rPr lang="es-CO" sz="2800" b="1" dirty="0">
                <a:solidFill>
                  <a:schemeClr val="bg2">
                    <a:lumMod val="50000"/>
                  </a:schemeClr>
                </a:solidFill>
                <a:latin typeface="Ubuntu" panose="020B0504030602030204" pitchFamily="34" charset="0"/>
              </a:rPr>
              <a:t> = ''; </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var</a:t>
            </a:r>
            <a:r>
              <a:rPr lang="es-CO" sz="2800" b="1" dirty="0">
                <a:solidFill>
                  <a:schemeClr val="bg2">
                    <a:lumMod val="50000"/>
                  </a:schemeClr>
                </a:solidFill>
                <a:latin typeface="Ubuntu" panose="020B0504030602030204" pitchFamily="34" charset="0"/>
              </a:rPr>
              <a:t> i;</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for</a:t>
            </a:r>
            <a:r>
              <a:rPr lang="es-CO" sz="2800" b="1" dirty="0">
                <a:solidFill>
                  <a:schemeClr val="bg2">
                    <a:lumMod val="50000"/>
                  </a:schemeClr>
                </a:solidFill>
                <a:latin typeface="Ubuntu" panose="020B0504030602030204" pitchFamily="34" charset="0"/>
              </a:rPr>
              <a:t> (i = 0; i &lt; </a:t>
            </a:r>
            <a:r>
              <a:rPr lang="es-CO" sz="2800" b="1" dirty="0" err="1">
                <a:solidFill>
                  <a:schemeClr val="bg2">
                    <a:lumMod val="50000"/>
                  </a:schemeClr>
                </a:solidFill>
                <a:latin typeface="Ubuntu" panose="020B0504030602030204" pitchFamily="34" charset="0"/>
              </a:rPr>
              <a:t>arguments.length</a:t>
            </a:r>
            <a:r>
              <a:rPr lang="es-CO" sz="2800" b="1" dirty="0">
                <a:solidFill>
                  <a:schemeClr val="bg2">
                    <a:lumMod val="50000"/>
                  </a:schemeClr>
                </a:solidFill>
                <a:latin typeface="Ubuntu" panose="020B0504030602030204" pitchFamily="34" charset="0"/>
              </a:rPr>
              <a:t>; i++) {</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result</a:t>
            </a:r>
            <a:r>
              <a:rPr lang="es-CO" sz="2800" b="1" dirty="0">
                <a:solidFill>
                  <a:schemeClr val="bg2">
                    <a:lumMod val="50000"/>
                  </a:schemeClr>
                </a:solidFill>
                <a:latin typeface="Ubuntu" panose="020B0504030602030204" pitchFamily="34" charset="0"/>
              </a:rPr>
              <a:t> += </a:t>
            </a:r>
            <a:r>
              <a:rPr lang="es-CO" sz="2800" b="1" dirty="0" err="1">
                <a:solidFill>
                  <a:schemeClr val="bg2">
                    <a:lumMod val="50000"/>
                  </a:schemeClr>
                </a:solidFill>
                <a:latin typeface="Ubuntu" panose="020B0504030602030204" pitchFamily="34" charset="0"/>
              </a:rPr>
              <a:t>arguments</a:t>
            </a:r>
            <a:r>
              <a:rPr lang="es-CO" sz="2800" b="1" dirty="0">
                <a:solidFill>
                  <a:schemeClr val="bg2">
                    <a:lumMod val="50000"/>
                  </a:schemeClr>
                </a:solidFill>
                <a:latin typeface="Ubuntu" panose="020B0504030602030204" pitchFamily="34" charset="0"/>
              </a:rPr>
              <a:t>[i] + "-";</a:t>
            </a:r>
          </a:p>
          <a:p>
            <a:pPr algn="just"/>
            <a:r>
              <a:rPr lang="es-CO" sz="2800" b="1" dirty="0">
                <a:solidFill>
                  <a:schemeClr val="bg2">
                    <a:lumMod val="50000"/>
                  </a:schemeClr>
                </a:solidFill>
                <a:latin typeface="Ubuntu" panose="020B0504030602030204" pitchFamily="34" charset="0"/>
              </a:rPr>
              <a:t>   }</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return</a:t>
            </a:r>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result</a:t>
            </a:r>
            <a:r>
              <a:rPr lang="es-CO" sz="2800" b="1" dirty="0">
                <a:solidFill>
                  <a:schemeClr val="bg2">
                    <a:lumMod val="50000"/>
                  </a:schemeClr>
                </a:solidFill>
                <a:latin typeface="Ubuntu" panose="020B0504030602030204" pitchFamily="34" charset="0"/>
              </a:rPr>
              <a:t>;</a:t>
            </a:r>
          </a:p>
          <a:p>
            <a:pPr algn="just"/>
            <a:r>
              <a:rPr lang="es-CO" sz="2800" b="1" dirty="0">
                <a:solidFill>
                  <a:srgbClr val="800000"/>
                </a:solidFill>
                <a:latin typeface="Ubuntu" panose="020B0504030602030204" pitchFamily="34" charset="0"/>
              </a:rPr>
              <a:t>}</a:t>
            </a:r>
          </a:p>
          <a:p>
            <a:pPr algn="just"/>
            <a:r>
              <a:rPr lang="es-CO" sz="2800" b="1" dirty="0" err="1">
                <a:solidFill>
                  <a:schemeClr val="bg2">
                    <a:lumMod val="50000"/>
                  </a:schemeClr>
                </a:solidFill>
                <a:latin typeface="Ubuntu" panose="020B0504030602030204" pitchFamily="34" charset="0"/>
              </a:rPr>
              <a:t>alert</a:t>
            </a:r>
            <a:r>
              <a:rPr lang="es-CO" sz="2800" b="1" dirty="0">
                <a:solidFill>
                  <a:schemeClr val="bg2">
                    <a:lumMod val="50000"/>
                  </a:schemeClr>
                </a:solidFill>
                <a:latin typeface="Ubuntu" panose="020B0504030602030204" pitchFamily="34" charset="0"/>
              </a:rPr>
              <a:t>(</a:t>
            </a:r>
            <a:r>
              <a:rPr lang="es-CO" sz="2800" b="1" dirty="0" err="1">
                <a:solidFill>
                  <a:schemeClr val="bg2">
                    <a:lumMod val="50000"/>
                  </a:schemeClr>
                </a:solidFill>
                <a:latin typeface="Ubuntu" panose="020B0504030602030204" pitchFamily="34" charset="0"/>
              </a:rPr>
              <a:t>Paises</a:t>
            </a:r>
            <a:r>
              <a:rPr lang="es-CO" sz="2800" b="1" dirty="0">
                <a:solidFill>
                  <a:schemeClr val="bg2">
                    <a:lumMod val="50000"/>
                  </a:schemeClr>
                </a:solidFill>
                <a:latin typeface="Ubuntu" panose="020B0504030602030204" pitchFamily="34" charset="0"/>
              </a:rPr>
              <a:t>('Bolivia', 'Ecuador', 'Francia', 'Brasil'));</a:t>
            </a:r>
          </a:p>
        </p:txBody>
      </p:sp>
    </p:spTree>
    <p:extLst>
      <p:ext uri="{BB962C8B-B14F-4D97-AF65-F5344CB8AC3E}">
        <p14:creationId xmlns:p14="http://schemas.microsoft.com/office/powerpoint/2010/main" val="2141808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Método</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108543"/>
          </a:xfrm>
          <a:prstGeom prst="rect">
            <a:avLst/>
          </a:prstGeom>
        </p:spPr>
        <p:txBody>
          <a:bodyPr wrap="square">
            <a:spAutoFit/>
          </a:bodyPr>
          <a:lstStyle/>
          <a:p>
            <a:pPr marL="342900" indent="-342900" algn="just">
              <a:buFont typeface="Arial" panose="020B0604020202020204" pitchFamily="34" charset="0"/>
              <a:buChar char="•"/>
            </a:pPr>
            <a:r>
              <a:rPr lang="es-CO" sz="2800" dirty="0">
                <a:solidFill>
                  <a:schemeClr val="bg2">
                    <a:lumMod val="50000"/>
                  </a:schemeClr>
                </a:solidFill>
                <a:latin typeface="Ubuntu" panose="020B0504030602030204" pitchFamily="34" charset="0"/>
              </a:rPr>
              <a:t>Un método es una función la cual es propiedad de un </a:t>
            </a:r>
            <a:r>
              <a:rPr lang="es-CO" sz="2800" b="1" dirty="0">
                <a:solidFill>
                  <a:srgbClr val="800000"/>
                </a:solidFill>
                <a:latin typeface="Ubuntu" panose="020B0504030602030204" pitchFamily="34" charset="0"/>
              </a:rPr>
              <a:t>Objeto</a:t>
            </a:r>
            <a:r>
              <a:rPr lang="es-CO" sz="2800" dirty="0">
                <a:solidFill>
                  <a:schemeClr val="bg2">
                    <a:lumMod val="50000"/>
                  </a:schemeClr>
                </a:solidFill>
                <a:latin typeface="Ubuntu" panose="020B0504030602030204" pitchFamily="34" charset="0"/>
              </a:rPr>
              <a:t>. Existen dos tipos de métodos: </a:t>
            </a:r>
          </a:p>
          <a:p>
            <a:pPr marL="342900" indent="-342900" algn="just">
              <a:buFont typeface="Arial" panose="020B0604020202020204" pitchFamily="34" charset="0"/>
              <a:buChar char="•"/>
            </a:pPr>
            <a:r>
              <a:rPr lang="es-CO" sz="2800" b="1" dirty="0">
                <a:solidFill>
                  <a:schemeClr val="bg2">
                    <a:lumMod val="50000"/>
                  </a:schemeClr>
                </a:solidFill>
                <a:latin typeface="Ubuntu" panose="020B0504030602030204" pitchFamily="34" charset="0"/>
              </a:rPr>
              <a:t>Métodos de Instancia</a:t>
            </a:r>
            <a:r>
              <a:rPr lang="es-CO" sz="2800" dirty="0">
                <a:solidFill>
                  <a:schemeClr val="bg2">
                    <a:lumMod val="50000"/>
                  </a:schemeClr>
                </a:solidFill>
                <a:latin typeface="Ubuntu" panose="020B0504030602030204" pitchFamily="34" charset="0"/>
              </a:rPr>
              <a:t> los cuales son tareas integradas realizadas por la instancia de un objeto.</a:t>
            </a:r>
          </a:p>
          <a:p>
            <a:pPr marL="342900" indent="-342900" algn="just">
              <a:buFont typeface="Arial" panose="020B0604020202020204" pitchFamily="34" charset="0"/>
              <a:buChar char="•"/>
            </a:pPr>
            <a:r>
              <a:rPr lang="es-CO" sz="2800" b="1" dirty="0">
                <a:solidFill>
                  <a:schemeClr val="bg2">
                    <a:lumMod val="50000"/>
                  </a:schemeClr>
                </a:solidFill>
                <a:latin typeface="Ubuntu" panose="020B0504030602030204" pitchFamily="34" charset="0"/>
              </a:rPr>
              <a:t>Métodos Estáticos</a:t>
            </a:r>
            <a:r>
              <a:rPr lang="es-CO" sz="2800" dirty="0">
                <a:solidFill>
                  <a:schemeClr val="bg2">
                    <a:lumMod val="50000"/>
                  </a:schemeClr>
                </a:solidFill>
                <a:latin typeface="Ubuntu" panose="020B0504030602030204" pitchFamily="34" charset="0"/>
              </a:rPr>
              <a:t> que son tareas que pueden ser llamadas directamente en el constructor de un objeto.</a:t>
            </a:r>
          </a:p>
        </p:txBody>
      </p:sp>
    </p:spTree>
    <p:extLst>
      <p:ext uri="{BB962C8B-B14F-4D97-AF65-F5344CB8AC3E}">
        <p14:creationId xmlns:p14="http://schemas.microsoft.com/office/powerpoint/2010/main" val="16771987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Método</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539430"/>
          </a:xfrm>
          <a:prstGeom prst="rect">
            <a:avLst/>
          </a:prstGeom>
        </p:spPr>
        <p:txBody>
          <a:bodyPr wrap="square">
            <a:spAutoFit/>
          </a:bodyPr>
          <a:lstStyle/>
          <a:p>
            <a:pPr marL="342900" indent="-342900" algn="just">
              <a:buFont typeface="Arial" panose="020B0604020202020204" pitchFamily="34" charset="0"/>
              <a:buChar char="•"/>
            </a:pPr>
            <a:r>
              <a:rPr lang="es-CO" sz="2800" dirty="0">
                <a:solidFill>
                  <a:schemeClr val="bg2">
                    <a:lumMod val="50000"/>
                  </a:schemeClr>
                </a:solidFill>
                <a:latin typeface="Ubuntu" panose="020B0504030602030204" pitchFamily="34" charset="0"/>
              </a:rPr>
              <a:t>Los </a:t>
            </a:r>
            <a:r>
              <a:rPr lang="es-CO" sz="2800" dirty="0" err="1">
                <a:solidFill>
                  <a:schemeClr val="bg2">
                    <a:lumMod val="50000"/>
                  </a:schemeClr>
                </a:solidFill>
                <a:latin typeface="Ubuntu" panose="020B0504030602030204" pitchFamily="34" charset="0"/>
              </a:rPr>
              <a:t>strings</a:t>
            </a:r>
            <a:r>
              <a:rPr lang="es-CO" sz="2800" dirty="0">
                <a:solidFill>
                  <a:schemeClr val="bg2">
                    <a:lumMod val="50000"/>
                  </a:schemeClr>
                </a:solidFill>
                <a:latin typeface="Ubuntu" panose="020B0504030602030204" pitchFamily="34" charset="0"/>
              </a:rPr>
              <a:t>, los números, los </a:t>
            </a:r>
            <a:r>
              <a:rPr lang="es-CO" sz="2800" dirty="0" err="1">
                <a:solidFill>
                  <a:schemeClr val="bg2">
                    <a:lumMod val="50000"/>
                  </a:schemeClr>
                </a:solidFill>
                <a:latin typeface="Ubuntu" panose="020B0504030602030204" pitchFamily="34" charset="0"/>
              </a:rPr>
              <a:t>arrays</a:t>
            </a:r>
            <a:r>
              <a:rPr lang="es-CO" sz="2800" dirty="0">
                <a:solidFill>
                  <a:schemeClr val="bg2">
                    <a:lumMod val="50000"/>
                  </a:schemeClr>
                </a:solidFill>
                <a:latin typeface="Ubuntu" panose="020B0504030602030204" pitchFamily="34" charset="0"/>
              </a:rPr>
              <a:t> y las variables de tipo fecha son en realidad objetos. Por lo tanto también tienen métodos.</a:t>
            </a:r>
          </a:p>
          <a:p>
            <a:pPr algn="just"/>
            <a:r>
              <a:rPr lang="es-CO" sz="2800" dirty="0">
                <a:solidFill>
                  <a:schemeClr val="bg2">
                    <a:lumMod val="50000"/>
                  </a:schemeClr>
                </a:solidFill>
                <a:latin typeface="Ubuntu" panose="020B0504030602030204" pitchFamily="34" charset="0"/>
              </a:rPr>
              <a:t>Ejemplos:</a:t>
            </a:r>
          </a:p>
          <a:p>
            <a:pPr algn="just"/>
            <a:r>
              <a:rPr lang="es-CO" sz="2800" b="1" dirty="0">
                <a:solidFill>
                  <a:schemeClr val="bg2">
                    <a:lumMod val="50000"/>
                  </a:schemeClr>
                </a:solidFill>
                <a:latin typeface="Ubuntu" panose="020B0504030602030204" pitchFamily="34" charset="0"/>
              </a:rPr>
              <a:t>MÉTODOS NUMÉRICOS:</a:t>
            </a:r>
          </a:p>
          <a:p>
            <a:pPr marL="457200" indent="-457200" algn="just">
              <a:buFont typeface="Arial" panose="020B0604020202020204" pitchFamily="34" charset="0"/>
              <a:buChar char="•"/>
            </a:pPr>
            <a:r>
              <a:rPr lang="es-CO" sz="2800" b="1" dirty="0" err="1">
                <a:solidFill>
                  <a:srgbClr val="800000"/>
                </a:solidFill>
                <a:latin typeface="Ubuntu" panose="020B0504030602030204" pitchFamily="34" charset="0"/>
              </a:rPr>
              <a:t>parseInt</a:t>
            </a:r>
            <a:r>
              <a:rPr lang="es-CO" sz="2800" b="1" dirty="0">
                <a:solidFill>
                  <a:srgbClr val="800000"/>
                </a:solidFill>
                <a:latin typeface="Ubuntu" panose="020B0504030602030204" pitchFamily="34" charset="0"/>
              </a:rPr>
              <a:t>() </a:t>
            </a:r>
            <a:r>
              <a:rPr lang="es-CO" sz="2800" dirty="0">
                <a:solidFill>
                  <a:schemeClr val="bg2">
                    <a:lumMod val="50000"/>
                  </a:schemeClr>
                </a:solidFill>
                <a:latin typeface="Ubuntu" panose="020B0504030602030204" pitchFamily="34" charset="0"/>
              </a:rPr>
              <a:t>transforma un </a:t>
            </a:r>
            <a:r>
              <a:rPr lang="es-CO" sz="2800" dirty="0" err="1">
                <a:solidFill>
                  <a:schemeClr val="bg2">
                    <a:lumMod val="50000"/>
                  </a:schemeClr>
                </a:solidFill>
                <a:latin typeface="Ubuntu" panose="020B0504030602030204" pitchFamily="34" charset="0"/>
              </a:rPr>
              <a:t>string</a:t>
            </a:r>
            <a:r>
              <a:rPr lang="es-CO" sz="2800" dirty="0">
                <a:solidFill>
                  <a:schemeClr val="bg2">
                    <a:lumMod val="50000"/>
                  </a:schemeClr>
                </a:solidFill>
                <a:latin typeface="Ubuntu" panose="020B0504030602030204" pitchFamily="34" charset="0"/>
              </a:rPr>
              <a:t> en número entero. </a:t>
            </a:r>
          </a:p>
          <a:p>
            <a:pPr marL="457200" indent="-457200" algn="just">
              <a:buFont typeface="Arial" panose="020B0604020202020204" pitchFamily="34" charset="0"/>
              <a:buChar char="•"/>
            </a:pPr>
            <a:r>
              <a:rPr lang="es-CO" sz="2800" b="1" dirty="0" err="1">
                <a:solidFill>
                  <a:srgbClr val="800000"/>
                </a:solidFill>
                <a:latin typeface="Ubuntu" panose="020B0504030602030204" pitchFamily="34" charset="0"/>
              </a:rPr>
              <a:t>parseFloat</a:t>
            </a:r>
            <a:r>
              <a:rPr lang="es-CO" sz="2800" b="1" dirty="0">
                <a:solidFill>
                  <a:srgbClr val="800000"/>
                </a:solidFill>
                <a:latin typeface="Ubuntu" panose="020B0504030602030204" pitchFamily="34" charset="0"/>
              </a:rPr>
              <a:t>() </a:t>
            </a:r>
            <a:r>
              <a:rPr lang="es-CO" sz="2800" dirty="0">
                <a:solidFill>
                  <a:schemeClr val="bg2">
                    <a:lumMod val="50000"/>
                  </a:schemeClr>
                </a:solidFill>
                <a:latin typeface="Ubuntu" panose="020B0504030602030204" pitchFamily="34" charset="0"/>
              </a:rPr>
              <a:t>hace lo mismo que </a:t>
            </a:r>
            <a:r>
              <a:rPr lang="es-CO" sz="2800" dirty="0" err="1">
                <a:solidFill>
                  <a:schemeClr val="bg2">
                    <a:lumMod val="50000"/>
                  </a:schemeClr>
                </a:solidFill>
                <a:latin typeface="Ubuntu" panose="020B0504030602030204" pitchFamily="34" charset="0"/>
              </a:rPr>
              <a:t>parseInt</a:t>
            </a:r>
            <a:r>
              <a:rPr lang="es-CO" sz="2800" dirty="0">
                <a:solidFill>
                  <a:schemeClr val="bg2">
                    <a:lumMod val="50000"/>
                  </a:schemeClr>
                </a:solidFill>
                <a:latin typeface="Ubuntu" panose="020B0504030602030204" pitchFamily="34" charset="0"/>
              </a:rPr>
              <a:t> pero en este caso con un número decimal.</a:t>
            </a:r>
          </a:p>
        </p:txBody>
      </p:sp>
    </p:spTree>
    <p:extLst>
      <p:ext uri="{BB962C8B-B14F-4D97-AF65-F5344CB8AC3E}">
        <p14:creationId xmlns:p14="http://schemas.microsoft.com/office/powerpoint/2010/main" val="2331789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Método</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108543"/>
          </a:xfrm>
          <a:prstGeom prst="rect">
            <a:avLst/>
          </a:prstGeom>
        </p:spPr>
        <p:txBody>
          <a:bodyPr wrap="square">
            <a:spAutoFit/>
          </a:bodyPr>
          <a:lstStyle/>
          <a:p>
            <a:pPr algn="just"/>
            <a:r>
              <a:rPr lang="es-CO" sz="2800" b="1" dirty="0">
                <a:solidFill>
                  <a:schemeClr val="bg2">
                    <a:lumMod val="50000"/>
                  </a:schemeClr>
                </a:solidFill>
                <a:latin typeface="Ubuntu" panose="020B0504030602030204" pitchFamily="34" charset="0"/>
              </a:rPr>
              <a:t>MÉTODOS PARA ARRAYS:</a:t>
            </a:r>
          </a:p>
          <a:p>
            <a:pPr marL="457200" indent="-457200" algn="just">
              <a:buFont typeface="Arial" panose="020B0604020202020204" pitchFamily="34" charset="0"/>
              <a:buChar char="•"/>
            </a:pPr>
            <a:r>
              <a:rPr lang="es-CO" sz="2800" b="1" dirty="0" err="1">
                <a:solidFill>
                  <a:srgbClr val="800000"/>
                </a:solidFill>
                <a:latin typeface="Ubuntu" panose="020B0504030602030204" pitchFamily="34" charset="0"/>
              </a:rPr>
              <a:t>length</a:t>
            </a:r>
            <a:r>
              <a:rPr lang="es-CO" sz="2800" b="1" dirty="0">
                <a:solidFill>
                  <a:srgbClr val="800000"/>
                </a:solidFill>
                <a:latin typeface="Ubuntu" panose="020B0504030602030204" pitchFamily="34" charset="0"/>
              </a:rPr>
              <a:t>() </a:t>
            </a:r>
            <a:r>
              <a:rPr lang="es-CO" sz="2800" dirty="0">
                <a:solidFill>
                  <a:schemeClr val="bg2">
                    <a:lumMod val="50000"/>
                  </a:schemeClr>
                </a:solidFill>
                <a:latin typeface="Ubuntu" panose="020B0504030602030204" pitchFamily="34" charset="0"/>
              </a:rPr>
              <a:t>Devuelve el número de elementos de una lista. </a:t>
            </a:r>
          </a:p>
          <a:p>
            <a:pPr marL="457200" indent="-457200" algn="just">
              <a:buFont typeface="Arial" panose="020B0604020202020204" pitchFamily="34" charset="0"/>
              <a:buChar char="•"/>
            </a:pPr>
            <a:r>
              <a:rPr lang="es-CO" sz="2800" b="1" dirty="0" err="1">
                <a:solidFill>
                  <a:srgbClr val="800000"/>
                </a:solidFill>
                <a:latin typeface="Ubuntu" panose="020B0504030602030204" pitchFamily="34" charset="0"/>
              </a:rPr>
              <a:t>join</a:t>
            </a:r>
            <a:r>
              <a:rPr lang="es-CO" sz="2800" b="1" dirty="0">
                <a:solidFill>
                  <a:srgbClr val="800000"/>
                </a:solidFill>
                <a:latin typeface="Ubuntu" panose="020B0504030602030204" pitchFamily="34" charset="0"/>
              </a:rPr>
              <a:t>() </a:t>
            </a:r>
            <a:r>
              <a:rPr lang="es-CO" sz="2800" dirty="0">
                <a:solidFill>
                  <a:schemeClr val="bg2">
                    <a:lumMod val="50000"/>
                  </a:schemeClr>
                </a:solidFill>
                <a:latin typeface="Ubuntu" panose="020B0504030602030204" pitchFamily="34" charset="0"/>
              </a:rPr>
              <a:t>junta todos los elementos de una lista separados por el carácter que indiquemos dentro del paréntesis (entre comillas porqué será un </a:t>
            </a:r>
            <a:r>
              <a:rPr lang="es-CO" sz="2800" dirty="0" err="1">
                <a:solidFill>
                  <a:schemeClr val="bg2">
                    <a:lumMod val="50000"/>
                  </a:schemeClr>
                </a:solidFill>
                <a:latin typeface="Ubuntu" panose="020B0504030602030204" pitchFamily="34" charset="0"/>
              </a:rPr>
              <a:t>string</a:t>
            </a:r>
            <a:r>
              <a:rPr lang="es-CO" sz="2800" dirty="0">
                <a:solidFill>
                  <a:schemeClr val="bg2">
                    <a:lumMod val="50000"/>
                  </a:schemeClr>
                </a:solidFill>
                <a:latin typeface="Ubuntu" panose="020B0504030602030204" pitchFamily="34" charset="0"/>
              </a:rPr>
              <a:t>).</a:t>
            </a:r>
          </a:p>
        </p:txBody>
      </p:sp>
    </p:spTree>
    <p:extLst>
      <p:ext uri="{BB962C8B-B14F-4D97-AF65-F5344CB8AC3E}">
        <p14:creationId xmlns:p14="http://schemas.microsoft.com/office/powerpoint/2010/main" val="9596594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Método</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2677656"/>
          </a:xfrm>
          <a:prstGeom prst="rect">
            <a:avLst/>
          </a:prstGeom>
        </p:spPr>
        <p:txBody>
          <a:bodyPr wrap="square">
            <a:spAutoFit/>
          </a:bodyPr>
          <a:lstStyle/>
          <a:p>
            <a:pPr algn="just"/>
            <a:r>
              <a:rPr lang="es-CO" sz="2800" b="1" dirty="0">
                <a:solidFill>
                  <a:schemeClr val="bg2">
                    <a:lumMod val="50000"/>
                  </a:schemeClr>
                </a:solidFill>
                <a:latin typeface="Ubuntu" panose="020B0504030602030204" pitchFamily="34" charset="0"/>
              </a:rPr>
              <a:t>MÉTODOS PARA ARRAYS:</a:t>
            </a:r>
          </a:p>
          <a:p>
            <a:pPr marL="457200" indent="-457200" algn="just">
              <a:buFont typeface="Arial" panose="020B0604020202020204" pitchFamily="34" charset="0"/>
              <a:buChar char="•"/>
            </a:pPr>
            <a:r>
              <a:rPr lang="es-CO" sz="2800" b="1" dirty="0">
                <a:solidFill>
                  <a:srgbClr val="800000"/>
                </a:solidFill>
                <a:latin typeface="Ubuntu" panose="020B0504030602030204" pitchFamily="34" charset="0"/>
              </a:rPr>
              <a:t>pop() </a:t>
            </a:r>
            <a:r>
              <a:rPr lang="es-CO" sz="2800" dirty="0">
                <a:solidFill>
                  <a:schemeClr val="bg2">
                    <a:lumMod val="50000"/>
                  </a:schemeClr>
                </a:solidFill>
                <a:latin typeface="Ubuntu" panose="020B0504030602030204" pitchFamily="34" charset="0"/>
              </a:rPr>
              <a:t>elimina el último elemento de una lista.</a:t>
            </a:r>
          </a:p>
          <a:p>
            <a:pPr marL="457200" indent="-457200" algn="just">
              <a:buFont typeface="Arial" panose="020B0604020202020204" pitchFamily="34" charset="0"/>
              <a:buChar char="•"/>
            </a:pPr>
            <a:r>
              <a:rPr lang="es-CO" sz="2800" b="1" dirty="0" err="1">
                <a:solidFill>
                  <a:srgbClr val="800000"/>
                </a:solidFill>
                <a:latin typeface="Ubuntu" panose="020B0504030602030204" pitchFamily="34" charset="0"/>
              </a:rPr>
              <a:t>sort</a:t>
            </a:r>
            <a:r>
              <a:rPr lang="es-CO" sz="2800" b="1" dirty="0">
                <a:solidFill>
                  <a:srgbClr val="800000"/>
                </a:solidFill>
                <a:latin typeface="Ubuntu" panose="020B0504030602030204" pitchFamily="34" charset="0"/>
              </a:rPr>
              <a:t>() </a:t>
            </a:r>
            <a:r>
              <a:rPr lang="es-CO" sz="2800" dirty="0">
                <a:solidFill>
                  <a:schemeClr val="bg2">
                    <a:lumMod val="50000"/>
                  </a:schemeClr>
                </a:solidFill>
                <a:latin typeface="Ubuntu" panose="020B0504030602030204" pitchFamily="34" charset="0"/>
              </a:rPr>
              <a:t>ordena alfabéticamente o numéricamente los elementos de una lista.</a:t>
            </a:r>
          </a:p>
          <a:p>
            <a:pPr marL="457200" indent="-457200" algn="just">
              <a:buFont typeface="Arial" panose="020B0604020202020204" pitchFamily="34" charset="0"/>
              <a:buChar char="•"/>
            </a:pPr>
            <a:r>
              <a:rPr lang="es-CO" sz="2800" b="1" dirty="0" err="1">
                <a:solidFill>
                  <a:srgbClr val="800000"/>
                </a:solidFill>
                <a:latin typeface="Ubuntu" panose="020B0504030602030204" pitchFamily="34" charset="0"/>
              </a:rPr>
              <a:t>slice</a:t>
            </a:r>
            <a:r>
              <a:rPr lang="es-CO" sz="2800" b="1" dirty="0">
                <a:solidFill>
                  <a:srgbClr val="800000"/>
                </a:solidFill>
                <a:latin typeface="Ubuntu" panose="020B0504030602030204" pitchFamily="34" charset="0"/>
              </a:rPr>
              <a:t>() </a:t>
            </a:r>
            <a:r>
              <a:rPr lang="es-CO" sz="2800" dirty="0">
                <a:solidFill>
                  <a:schemeClr val="bg2">
                    <a:lumMod val="50000"/>
                  </a:schemeClr>
                </a:solidFill>
                <a:latin typeface="Ubuntu" panose="020B0504030602030204" pitchFamily="34" charset="0"/>
              </a:rPr>
              <a:t>obtienen una copia de la lista.</a:t>
            </a:r>
          </a:p>
          <a:p>
            <a:pPr marL="457200" indent="-457200" algn="just">
              <a:buFont typeface="Arial" panose="020B0604020202020204" pitchFamily="34" charset="0"/>
              <a:buChar char="•"/>
            </a:pPr>
            <a:endParaRPr lang="es-CO" sz="2800"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3529971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CREACIÓN MANUAL DE UN MÉTODO</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4401205"/>
          </a:xfrm>
          <a:prstGeom prst="rect">
            <a:avLst/>
          </a:prstGeom>
        </p:spPr>
        <p:txBody>
          <a:bodyPr wrap="square">
            <a:spAutoFit/>
          </a:bodyPr>
          <a:lstStyle/>
          <a:p>
            <a:pPr algn="just"/>
            <a:r>
              <a:rPr lang="es-CO" sz="2800" b="1" dirty="0" err="1">
                <a:solidFill>
                  <a:schemeClr val="bg2">
                    <a:lumMod val="50000"/>
                  </a:schemeClr>
                </a:solidFill>
                <a:latin typeface="Ubuntu" panose="020B0504030602030204" pitchFamily="34" charset="0"/>
              </a:rPr>
              <a:t>var</a:t>
            </a:r>
            <a:r>
              <a:rPr lang="es-CO" sz="2800" b="1" dirty="0">
                <a:solidFill>
                  <a:schemeClr val="bg2">
                    <a:lumMod val="50000"/>
                  </a:schemeClr>
                </a:solidFill>
                <a:latin typeface="Ubuntu" panose="020B0504030602030204" pitchFamily="34" charset="0"/>
              </a:rPr>
              <a:t> producto={</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codigo</a:t>
            </a:r>
            <a:r>
              <a:rPr lang="es-CO" sz="2800" b="1" dirty="0">
                <a:solidFill>
                  <a:schemeClr val="bg2">
                    <a:lumMod val="50000"/>
                  </a:schemeClr>
                </a:solidFill>
                <a:latin typeface="Ubuntu" panose="020B0504030602030204" pitchFamily="34" charset="0"/>
              </a:rPr>
              <a:t>: 5,</a:t>
            </a:r>
          </a:p>
          <a:p>
            <a:pPr algn="just"/>
            <a:r>
              <a:rPr lang="es-CO" sz="2800" b="1" dirty="0">
                <a:solidFill>
                  <a:schemeClr val="bg2">
                    <a:lumMod val="50000"/>
                  </a:schemeClr>
                </a:solidFill>
                <a:latin typeface="Ubuntu" panose="020B0504030602030204" pitchFamily="34" charset="0"/>
              </a:rPr>
              <a:t>            nombre: "Manzana",</a:t>
            </a:r>
          </a:p>
          <a:p>
            <a:pPr algn="just"/>
            <a:r>
              <a:rPr lang="es-CO" sz="2800" b="1" dirty="0">
                <a:solidFill>
                  <a:schemeClr val="bg2">
                    <a:lumMod val="50000"/>
                  </a:schemeClr>
                </a:solidFill>
                <a:latin typeface="Ubuntu" panose="020B0504030602030204" pitchFamily="34" charset="0"/>
              </a:rPr>
              <a:t>            precio: 3500,</a:t>
            </a:r>
          </a:p>
          <a:p>
            <a:pPr algn="just"/>
            <a:r>
              <a:rPr lang="es-CO" sz="2800" b="1" dirty="0">
                <a:solidFill>
                  <a:schemeClr val="bg2">
                    <a:lumMod val="50000"/>
                  </a:schemeClr>
                </a:solidFill>
                <a:latin typeface="Ubuntu" panose="020B0504030602030204" pitchFamily="34" charset="0"/>
              </a:rPr>
              <a:t>            incremento: </a:t>
            </a:r>
            <a:r>
              <a:rPr lang="es-CO" sz="2800" b="1" dirty="0" err="1">
                <a:solidFill>
                  <a:schemeClr val="bg2">
                    <a:lumMod val="50000"/>
                  </a:schemeClr>
                </a:solidFill>
                <a:latin typeface="Ubuntu" panose="020B0504030602030204" pitchFamily="34" charset="0"/>
              </a:rPr>
              <a:t>function</a:t>
            </a:r>
            <a:r>
              <a:rPr lang="es-CO" sz="2800" b="1" dirty="0">
                <a:solidFill>
                  <a:schemeClr val="bg2">
                    <a:lumMod val="50000"/>
                  </a:schemeClr>
                </a:solidFill>
                <a:latin typeface="Ubuntu" panose="020B0504030602030204" pitchFamily="34" charset="0"/>
              </a:rPr>
              <a:t> (valor){</a:t>
            </a:r>
          </a:p>
          <a:p>
            <a:pPr algn="just"/>
            <a:r>
              <a:rPr lang="es-CO" sz="2800" b="1" dirty="0">
                <a:solidFill>
                  <a:schemeClr val="bg2">
                    <a:lumMod val="50000"/>
                  </a:schemeClr>
                </a:solidFill>
                <a:latin typeface="Ubuntu" panose="020B0504030602030204" pitchFamily="34" charset="0"/>
              </a:rPr>
              <a:t>            	</a:t>
            </a:r>
            <a:r>
              <a:rPr lang="es-CO" sz="2800" b="1" dirty="0" err="1">
                <a:solidFill>
                  <a:schemeClr val="bg2">
                    <a:lumMod val="50000"/>
                  </a:schemeClr>
                </a:solidFill>
                <a:latin typeface="Ubuntu" panose="020B0504030602030204" pitchFamily="34" charset="0"/>
              </a:rPr>
              <a:t>this.precio</a:t>
            </a:r>
            <a:r>
              <a:rPr lang="es-CO" sz="2800" b="1" dirty="0">
                <a:solidFill>
                  <a:schemeClr val="bg2">
                    <a:lumMod val="50000"/>
                  </a:schemeClr>
                </a:solidFill>
                <a:latin typeface="Ubuntu" panose="020B0504030602030204" pitchFamily="34" charset="0"/>
              </a:rPr>
              <a:t>+=valor</a:t>
            </a:r>
          </a:p>
          <a:p>
            <a:pPr algn="just"/>
            <a:r>
              <a:rPr lang="es-CO" sz="2800" b="1" dirty="0">
                <a:solidFill>
                  <a:schemeClr val="bg2">
                    <a:lumMod val="50000"/>
                  </a:schemeClr>
                </a:solidFill>
                <a:latin typeface="Ubuntu" panose="020B0504030602030204" pitchFamily="34" charset="0"/>
              </a:rPr>
              <a:t>            }</a:t>
            </a:r>
          </a:p>
          <a:p>
            <a:pPr algn="just"/>
            <a:r>
              <a:rPr lang="es-CO" sz="2800" b="1" dirty="0">
                <a:solidFill>
                  <a:schemeClr val="bg2">
                    <a:lumMod val="50000"/>
                  </a:schemeClr>
                </a:solidFill>
                <a:latin typeface="Ubuntu" panose="020B0504030602030204" pitchFamily="34" charset="0"/>
              </a:rPr>
              <a:t>}</a:t>
            </a:r>
          </a:p>
          <a:p>
            <a:pPr algn="just"/>
            <a:r>
              <a:rPr lang="es-CO" sz="2800" b="1" dirty="0" err="1">
                <a:solidFill>
                  <a:schemeClr val="bg2">
                    <a:lumMod val="50000"/>
                  </a:schemeClr>
                </a:solidFill>
                <a:latin typeface="Ubuntu" panose="020B0504030602030204" pitchFamily="34" charset="0"/>
              </a:rPr>
              <a:t>this.producto.incremento</a:t>
            </a:r>
            <a:r>
              <a:rPr lang="es-CO" sz="2800" b="1" dirty="0">
                <a:solidFill>
                  <a:schemeClr val="bg2">
                    <a:lumMod val="50000"/>
                  </a:schemeClr>
                </a:solidFill>
                <a:latin typeface="Ubuntu" panose="020B0504030602030204" pitchFamily="34" charset="0"/>
              </a:rPr>
              <a:t>(500);</a:t>
            </a:r>
          </a:p>
          <a:p>
            <a:pPr algn="just"/>
            <a:r>
              <a:rPr lang="es-CO" sz="2800" b="1" dirty="0" err="1">
                <a:solidFill>
                  <a:schemeClr val="bg2">
                    <a:lumMod val="50000"/>
                  </a:schemeClr>
                </a:solidFill>
                <a:latin typeface="Ubuntu" panose="020B0504030602030204" pitchFamily="34" charset="0"/>
              </a:rPr>
              <a:t>alert</a:t>
            </a:r>
            <a:r>
              <a:rPr lang="es-CO" sz="2800" b="1" dirty="0">
                <a:solidFill>
                  <a:schemeClr val="bg2">
                    <a:lumMod val="50000"/>
                  </a:schemeClr>
                </a:solidFill>
                <a:latin typeface="Ubuntu" panose="020B0504030602030204" pitchFamily="34" charset="0"/>
              </a:rPr>
              <a:t>(</a:t>
            </a:r>
            <a:r>
              <a:rPr lang="es-CO" sz="2800" b="1" dirty="0" err="1">
                <a:solidFill>
                  <a:schemeClr val="bg2">
                    <a:lumMod val="50000"/>
                  </a:schemeClr>
                </a:solidFill>
                <a:latin typeface="Ubuntu" panose="020B0504030602030204" pitchFamily="34" charset="0"/>
              </a:rPr>
              <a:t>this.producto.precio</a:t>
            </a:r>
            <a:r>
              <a:rPr lang="es-CO" sz="2800" b="1" dirty="0">
                <a:solidFill>
                  <a:schemeClr val="bg2">
                    <a:lumMod val="50000"/>
                  </a:schemeClr>
                </a:solidFill>
                <a:latin typeface="Ubuntu" panose="020B0504030602030204" pitchFamily="34" charset="0"/>
              </a:rPr>
              <a:t>);</a:t>
            </a:r>
            <a:endParaRPr lang="es-CO" sz="2800"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34086876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87ACBCAB-72BC-2742-9BF4-8479FB18D3C3}"/>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3" name="CuadroTexto 2">
            <a:extLst>
              <a:ext uri="{FF2B5EF4-FFF2-40B4-BE49-F238E27FC236}">
                <a16:creationId xmlns:a16="http://schemas.microsoft.com/office/drawing/2014/main" id="{0204D3B3-83BD-8049-9E55-5B6A10A3ADB5}"/>
              </a:ext>
            </a:extLst>
          </p:cNvPr>
          <p:cNvSpPr txBox="1"/>
          <p:nvPr/>
        </p:nvSpPr>
        <p:spPr>
          <a:xfrm>
            <a:off x="1768258" y="4377651"/>
            <a:ext cx="6599130" cy="954107"/>
          </a:xfrm>
          <a:prstGeom prst="rect">
            <a:avLst/>
          </a:prstGeom>
          <a:noFill/>
        </p:spPr>
        <p:txBody>
          <a:bodyPr wrap="square" rtlCol="0">
            <a:spAutoFit/>
          </a:bodyPr>
          <a:lstStyle/>
          <a:p>
            <a:r>
              <a:rPr lang="es-CO" sz="2800" b="1" dirty="0">
                <a:solidFill>
                  <a:srgbClr val="FF0062"/>
                </a:solidFill>
                <a:latin typeface="Ubuntu" panose="020B0504030602030204" pitchFamily="34" charset="0"/>
              </a:rPr>
              <a:t>JavaScript</a:t>
            </a:r>
          </a:p>
          <a:p>
            <a:r>
              <a:rPr lang="es-CO" sz="2800" b="1" dirty="0">
                <a:solidFill>
                  <a:srgbClr val="FF0062"/>
                </a:solidFill>
                <a:latin typeface="Ubuntu" panose="020B0504030602030204" pitchFamily="34" charset="0"/>
              </a:rPr>
              <a:t>Funciones y Métodos</a:t>
            </a:r>
          </a:p>
        </p:txBody>
      </p:sp>
      <p:sp>
        <p:nvSpPr>
          <p:cNvPr id="4" name="CuadroTexto 3">
            <a:extLst>
              <a:ext uri="{FF2B5EF4-FFF2-40B4-BE49-F238E27FC236}">
                <a16:creationId xmlns:a16="http://schemas.microsoft.com/office/drawing/2014/main" id="{2C0D7ADF-FB6E-4F13-884D-0FD8AAC10CB9}"/>
              </a:ext>
            </a:extLst>
          </p:cNvPr>
          <p:cNvSpPr txBox="1"/>
          <p:nvPr/>
        </p:nvSpPr>
        <p:spPr>
          <a:xfrm>
            <a:off x="388307" y="2726552"/>
            <a:ext cx="5924810" cy="646331"/>
          </a:xfrm>
          <a:prstGeom prst="rect">
            <a:avLst/>
          </a:prstGeom>
          <a:noFill/>
        </p:spPr>
        <p:txBody>
          <a:bodyPr wrap="square" rtlCol="0">
            <a:spAutoFit/>
          </a:bodyPr>
          <a:lstStyle/>
          <a:p>
            <a:r>
              <a:rPr lang="es-CO" sz="3600" b="1" dirty="0">
                <a:latin typeface="Ubuntu" panose="020B0504030602030204" pitchFamily="34" charset="0"/>
              </a:rPr>
              <a:t>Sergio Medina</a:t>
            </a:r>
          </a:p>
        </p:txBody>
      </p:sp>
      <p:sp>
        <p:nvSpPr>
          <p:cNvPr id="5" name="CuadroTexto 4">
            <a:extLst>
              <a:ext uri="{FF2B5EF4-FFF2-40B4-BE49-F238E27FC236}">
                <a16:creationId xmlns:a16="http://schemas.microsoft.com/office/drawing/2014/main" id="{788E6632-0C16-4068-860F-A86E74157FF3}"/>
              </a:ext>
            </a:extLst>
          </p:cNvPr>
          <p:cNvSpPr txBox="1"/>
          <p:nvPr/>
        </p:nvSpPr>
        <p:spPr>
          <a:xfrm>
            <a:off x="388307" y="2104187"/>
            <a:ext cx="5924810" cy="646331"/>
          </a:xfrm>
          <a:prstGeom prst="rect">
            <a:avLst/>
          </a:prstGeom>
          <a:noFill/>
        </p:spPr>
        <p:txBody>
          <a:bodyPr wrap="square" rtlCol="0">
            <a:spAutoFit/>
          </a:bodyPr>
          <a:lstStyle/>
          <a:p>
            <a:r>
              <a:rPr lang="es-CO" sz="3600" b="1" dirty="0">
                <a:latin typeface="Ubuntu" panose="020B0504030602030204" pitchFamily="34" charset="0"/>
              </a:rPr>
              <a:t>Formador:</a:t>
            </a:r>
          </a:p>
        </p:txBody>
      </p:sp>
      <p:sp>
        <p:nvSpPr>
          <p:cNvPr id="6" name="CuadroTexto 5">
            <a:extLst>
              <a:ext uri="{FF2B5EF4-FFF2-40B4-BE49-F238E27FC236}">
                <a16:creationId xmlns:a16="http://schemas.microsoft.com/office/drawing/2014/main" id="{7C4FE77F-6F92-4D2A-A657-DDDC099AD07A}"/>
              </a:ext>
            </a:extLst>
          </p:cNvPr>
          <p:cNvSpPr txBox="1"/>
          <p:nvPr/>
        </p:nvSpPr>
        <p:spPr>
          <a:xfrm>
            <a:off x="2442577" y="5752491"/>
            <a:ext cx="5924810" cy="646331"/>
          </a:xfrm>
          <a:prstGeom prst="rect">
            <a:avLst/>
          </a:prstGeom>
          <a:noFill/>
        </p:spPr>
        <p:txBody>
          <a:bodyPr wrap="square" rtlCol="0">
            <a:spAutoFit/>
          </a:bodyPr>
          <a:lstStyle/>
          <a:p>
            <a:pPr algn="r"/>
            <a:r>
              <a:rPr lang="es-CO" sz="3600" b="1" dirty="0">
                <a:solidFill>
                  <a:srgbClr val="FF0062"/>
                </a:solidFill>
                <a:latin typeface="Ubuntu" panose="020B0504030602030204" pitchFamily="34" charset="0"/>
              </a:rPr>
              <a:t>Ciclo No.3 – Semana No.4</a:t>
            </a:r>
          </a:p>
        </p:txBody>
      </p:sp>
    </p:spTree>
    <p:extLst>
      <p:ext uri="{BB962C8B-B14F-4D97-AF65-F5344CB8AC3E}">
        <p14:creationId xmlns:p14="http://schemas.microsoft.com/office/powerpoint/2010/main" val="4122827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Funciones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2677656"/>
          </a:xfrm>
          <a:prstGeom prst="rect">
            <a:avLst/>
          </a:prstGeom>
        </p:spPr>
        <p:txBody>
          <a:bodyPr wrap="square">
            <a:spAutoFit/>
          </a:bodyPr>
          <a:lstStyle/>
          <a:p>
            <a:pPr algn="just"/>
            <a:r>
              <a:rPr lang="es-CO" sz="2400" dirty="0">
                <a:solidFill>
                  <a:schemeClr val="bg2">
                    <a:lumMod val="50000"/>
                  </a:schemeClr>
                </a:solidFill>
                <a:latin typeface="Ubuntu" panose="020B0504030602030204" pitchFamily="34" charset="0"/>
              </a:rPr>
              <a:t>Una función en JavaScript es similar a un procedimiento, es un  conjunto de instrucciones que realiza una tarea o calcula un valor, pero para que un procedimiento califique como función, debe tomar alguna entrada y devolver una salida donde hay alguna relación obvia entre la entrada y la salida. Para usar una función, se debe definir en algún lugar del ámbito desde el que se desea invocarla.</a:t>
            </a:r>
          </a:p>
        </p:txBody>
      </p:sp>
    </p:spTree>
    <p:extLst>
      <p:ext uri="{BB962C8B-B14F-4D97-AF65-F5344CB8AC3E}">
        <p14:creationId xmlns:p14="http://schemas.microsoft.com/office/powerpoint/2010/main" val="1077128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Funciones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4401205"/>
          </a:xfrm>
          <a:prstGeom prst="rect">
            <a:avLst/>
          </a:prstGeom>
        </p:spPr>
        <p:txBody>
          <a:bodyPr wrap="square">
            <a:spAutoFit/>
          </a:bodyPr>
          <a:lstStyle/>
          <a:p>
            <a:pPr marL="342900" indent="-342900" algn="just">
              <a:buFont typeface="Arial" panose="020B0604020202020204" pitchFamily="34" charset="0"/>
              <a:buChar char="•"/>
            </a:pPr>
            <a:r>
              <a:rPr lang="es-CO" sz="2800" dirty="0">
                <a:solidFill>
                  <a:schemeClr val="bg2">
                    <a:lumMod val="50000"/>
                  </a:schemeClr>
                </a:solidFill>
                <a:latin typeface="Ubuntu" panose="020B0504030602030204" pitchFamily="34" charset="0"/>
              </a:rPr>
              <a:t>La palabra clave </a:t>
            </a:r>
            <a:r>
              <a:rPr lang="es-CO" sz="2800" b="1" dirty="0" err="1">
                <a:solidFill>
                  <a:schemeClr val="bg2">
                    <a:lumMod val="50000"/>
                  </a:schemeClr>
                </a:solidFill>
                <a:latin typeface="Ubuntu" panose="020B0504030602030204" pitchFamily="34" charset="0"/>
              </a:rPr>
              <a:t>function</a:t>
            </a:r>
            <a:r>
              <a:rPr lang="es-CO" sz="2800" dirty="0">
                <a:solidFill>
                  <a:schemeClr val="bg2">
                    <a:lumMod val="50000"/>
                  </a:schemeClr>
                </a:solidFill>
                <a:latin typeface="Ubuntu" panose="020B0504030602030204" pitchFamily="34" charset="0"/>
              </a:rPr>
              <a:t>.</a:t>
            </a:r>
          </a:p>
          <a:p>
            <a:pPr marL="342900" indent="-342900" algn="just">
              <a:buFont typeface="Arial" panose="020B0604020202020204" pitchFamily="34" charset="0"/>
              <a:buChar char="•"/>
            </a:pPr>
            <a:r>
              <a:rPr lang="es-CO" sz="2800" dirty="0">
                <a:solidFill>
                  <a:schemeClr val="bg2">
                    <a:lumMod val="50000"/>
                  </a:schemeClr>
                </a:solidFill>
                <a:latin typeface="Ubuntu" panose="020B0504030602030204" pitchFamily="34" charset="0"/>
              </a:rPr>
              <a:t>El nombre de la función.</a:t>
            </a:r>
          </a:p>
          <a:p>
            <a:pPr marL="342900" indent="-342900" algn="just">
              <a:buFont typeface="Arial" panose="020B0604020202020204" pitchFamily="34" charset="0"/>
              <a:buChar char="•"/>
            </a:pPr>
            <a:r>
              <a:rPr lang="es-CO" sz="2800" dirty="0">
                <a:solidFill>
                  <a:schemeClr val="bg2">
                    <a:lumMod val="50000"/>
                  </a:schemeClr>
                </a:solidFill>
                <a:latin typeface="Ubuntu" panose="020B0504030602030204" pitchFamily="34" charset="0"/>
              </a:rPr>
              <a:t>Una lista de parámetros de la función, entre paréntesis y separados por comas.</a:t>
            </a:r>
          </a:p>
          <a:p>
            <a:pPr marL="342900" indent="-342900" algn="just">
              <a:buFont typeface="Arial" panose="020B0604020202020204" pitchFamily="34" charset="0"/>
              <a:buChar char="•"/>
            </a:pPr>
            <a:r>
              <a:rPr lang="es-CO" sz="2800" dirty="0">
                <a:solidFill>
                  <a:schemeClr val="bg2">
                    <a:lumMod val="50000"/>
                  </a:schemeClr>
                </a:solidFill>
                <a:latin typeface="Ubuntu" panose="020B0504030602030204" pitchFamily="34" charset="0"/>
              </a:rPr>
              <a:t>Las declaraciones de JavaScript que definen la función, encerradas entre llaves, { ... }.</a:t>
            </a:r>
          </a:p>
          <a:p>
            <a:pPr algn="just"/>
            <a:endParaRPr lang="es-CO" sz="2800" dirty="0">
              <a:solidFill>
                <a:schemeClr val="bg2">
                  <a:lumMod val="50000"/>
                </a:schemeClr>
              </a:solidFill>
              <a:latin typeface="Ubuntu" panose="020B0504030602030204" pitchFamily="34" charset="0"/>
            </a:endParaRPr>
          </a:p>
          <a:p>
            <a:pPr algn="just"/>
            <a:r>
              <a:rPr lang="es-CO" sz="2800" b="1" dirty="0" err="1">
                <a:solidFill>
                  <a:srgbClr val="800000"/>
                </a:solidFill>
                <a:latin typeface="Ubuntu" panose="020B0504030602030204" pitchFamily="34" charset="0"/>
              </a:rPr>
              <a:t>function</a:t>
            </a:r>
            <a:r>
              <a:rPr lang="es-CO" sz="2800" dirty="0">
                <a:solidFill>
                  <a:schemeClr val="bg2">
                    <a:lumMod val="50000"/>
                  </a:schemeClr>
                </a:solidFill>
                <a:latin typeface="Ubuntu" panose="020B0504030602030204" pitchFamily="34" charset="0"/>
              </a:rPr>
              <a:t> </a:t>
            </a:r>
            <a:r>
              <a:rPr lang="es-CO" sz="2800" b="1" dirty="0" err="1">
                <a:solidFill>
                  <a:srgbClr val="002060"/>
                </a:solidFill>
                <a:latin typeface="Ubuntu" panose="020B0504030602030204" pitchFamily="34" charset="0"/>
              </a:rPr>
              <a:t>nombre_funcion</a:t>
            </a:r>
            <a:r>
              <a:rPr lang="es-CO" sz="2800" dirty="0">
                <a:solidFill>
                  <a:schemeClr val="bg2">
                    <a:lumMod val="50000"/>
                  </a:schemeClr>
                </a:solidFill>
                <a:latin typeface="Ubuntu" panose="020B0504030602030204" pitchFamily="34" charset="0"/>
              </a:rPr>
              <a:t>(</a:t>
            </a:r>
            <a:r>
              <a:rPr lang="es-CO" sz="2800" b="1" dirty="0" err="1">
                <a:solidFill>
                  <a:schemeClr val="accent6">
                    <a:lumMod val="50000"/>
                  </a:schemeClr>
                </a:solidFill>
                <a:latin typeface="Ubuntu" panose="020B0504030602030204" pitchFamily="34" charset="0"/>
              </a:rPr>
              <a:t>parametros</a:t>
            </a:r>
            <a:r>
              <a:rPr lang="es-CO" sz="2800" dirty="0">
                <a:solidFill>
                  <a:schemeClr val="bg2">
                    <a:lumMod val="50000"/>
                  </a:schemeClr>
                </a:solidFill>
                <a:latin typeface="Ubuntu" panose="020B0504030602030204" pitchFamily="34" charset="0"/>
              </a:rPr>
              <a:t>){</a:t>
            </a:r>
          </a:p>
          <a:p>
            <a:pPr algn="just"/>
            <a:r>
              <a:rPr lang="es-CO" sz="2800" dirty="0">
                <a:solidFill>
                  <a:schemeClr val="bg2">
                    <a:lumMod val="50000"/>
                  </a:schemeClr>
                </a:solidFill>
                <a:latin typeface="Ubuntu" panose="020B0504030602030204" pitchFamily="34" charset="0"/>
              </a:rPr>
              <a:t>  instrucciones;</a:t>
            </a:r>
          </a:p>
          <a:p>
            <a:pPr algn="just"/>
            <a:r>
              <a:rPr lang="es-CO" sz="2800" dirty="0">
                <a:solidFill>
                  <a:schemeClr val="bg2">
                    <a:lumMod val="50000"/>
                  </a:schemeClr>
                </a:solidFill>
                <a:latin typeface="Ubuntu" panose="020B0504030602030204" pitchFamily="34" charset="0"/>
              </a:rPr>
              <a:t>}</a:t>
            </a:r>
          </a:p>
        </p:txBody>
      </p:sp>
    </p:spTree>
    <p:extLst>
      <p:ext uri="{BB962C8B-B14F-4D97-AF65-F5344CB8AC3E}">
        <p14:creationId xmlns:p14="http://schemas.microsoft.com/office/powerpoint/2010/main" val="1875757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Funciones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539430"/>
          </a:xfrm>
          <a:prstGeom prst="rect">
            <a:avLst/>
          </a:prstGeom>
        </p:spPr>
        <p:txBody>
          <a:bodyPr wrap="square">
            <a:spAutoFit/>
          </a:bodyPr>
          <a:lstStyle/>
          <a:p>
            <a:pPr algn="just"/>
            <a:r>
              <a:rPr lang="es-CO" sz="2800" dirty="0">
                <a:solidFill>
                  <a:schemeClr val="bg2">
                    <a:lumMod val="50000"/>
                  </a:schemeClr>
                </a:solidFill>
                <a:latin typeface="Ubuntu" panose="020B0504030602030204" pitchFamily="34" charset="0"/>
              </a:rPr>
              <a:t>Ejemplo:</a:t>
            </a:r>
          </a:p>
          <a:p>
            <a:pPr algn="just"/>
            <a:endParaRPr lang="es-CO" sz="2800" dirty="0">
              <a:solidFill>
                <a:schemeClr val="bg2">
                  <a:lumMod val="50000"/>
                </a:schemeClr>
              </a:solidFill>
              <a:latin typeface="Ubuntu" panose="020B0504030602030204" pitchFamily="34" charset="0"/>
            </a:endParaRPr>
          </a:p>
          <a:p>
            <a:pPr algn="just"/>
            <a:r>
              <a:rPr lang="en-US" sz="2800" b="1" dirty="0">
                <a:solidFill>
                  <a:srgbClr val="800000"/>
                </a:solidFill>
                <a:latin typeface="Ubuntu" panose="020B0504030602030204" pitchFamily="34" charset="0"/>
              </a:rPr>
              <a:t>function</a:t>
            </a:r>
            <a:r>
              <a:rPr lang="en-US" sz="2800" dirty="0">
                <a:solidFill>
                  <a:schemeClr val="bg2">
                    <a:lumMod val="50000"/>
                  </a:schemeClr>
                </a:solidFill>
                <a:latin typeface="Ubuntu" panose="020B0504030602030204" pitchFamily="34" charset="0"/>
              </a:rPr>
              <a:t> </a:t>
            </a:r>
            <a:r>
              <a:rPr lang="en-US" sz="2800" b="1" dirty="0">
                <a:solidFill>
                  <a:srgbClr val="0070C0"/>
                </a:solidFill>
                <a:latin typeface="Ubuntu" panose="020B0504030602030204" pitchFamily="34" charset="0"/>
              </a:rPr>
              <a:t>square</a:t>
            </a:r>
            <a:r>
              <a:rPr lang="en-US" sz="2800" dirty="0">
                <a:solidFill>
                  <a:schemeClr val="bg2">
                    <a:lumMod val="50000"/>
                  </a:schemeClr>
                </a:solidFill>
                <a:latin typeface="Ubuntu" panose="020B0504030602030204" pitchFamily="34" charset="0"/>
              </a:rPr>
              <a:t>(</a:t>
            </a:r>
            <a:r>
              <a:rPr lang="en-US" sz="2800" b="1" dirty="0">
                <a:solidFill>
                  <a:schemeClr val="accent6">
                    <a:lumMod val="50000"/>
                  </a:schemeClr>
                </a:solidFill>
                <a:latin typeface="Ubuntu" panose="020B0504030602030204" pitchFamily="34" charset="0"/>
              </a:rPr>
              <a:t>number</a:t>
            </a:r>
            <a:r>
              <a:rPr lang="en-US" sz="2800" dirty="0">
                <a:solidFill>
                  <a:schemeClr val="bg2">
                    <a:lumMod val="50000"/>
                  </a:schemeClr>
                </a:solidFill>
                <a:latin typeface="Ubuntu" panose="020B0504030602030204" pitchFamily="34" charset="0"/>
              </a:rPr>
              <a:t>) {</a:t>
            </a:r>
          </a:p>
          <a:p>
            <a:pPr algn="just"/>
            <a:r>
              <a:rPr lang="en-US" sz="2800" dirty="0">
                <a:solidFill>
                  <a:schemeClr val="bg2">
                    <a:lumMod val="50000"/>
                  </a:schemeClr>
                </a:solidFill>
                <a:latin typeface="Ubuntu" panose="020B0504030602030204" pitchFamily="34" charset="0"/>
              </a:rPr>
              <a:t>  return number * number;</a:t>
            </a:r>
          </a:p>
          <a:p>
            <a:pPr algn="just"/>
            <a:r>
              <a:rPr lang="en-US" sz="2800" dirty="0">
                <a:solidFill>
                  <a:schemeClr val="bg2">
                    <a:lumMod val="50000"/>
                  </a:schemeClr>
                </a:solidFill>
                <a:latin typeface="Ubuntu" panose="020B0504030602030204" pitchFamily="34" charset="0"/>
              </a:rPr>
              <a:t>}</a:t>
            </a:r>
          </a:p>
          <a:p>
            <a:pPr algn="just"/>
            <a:endParaRPr lang="en-US" sz="2800" dirty="0">
              <a:solidFill>
                <a:schemeClr val="bg2">
                  <a:lumMod val="50000"/>
                </a:schemeClr>
              </a:solidFill>
              <a:latin typeface="Ubuntu" panose="020B0504030602030204" pitchFamily="34" charset="0"/>
            </a:endParaRPr>
          </a:p>
          <a:p>
            <a:pPr algn="just"/>
            <a:r>
              <a:rPr lang="es-CO" sz="2800" dirty="0">
                <a:solidFill>
                  <a:schemeClr val="bg2">
                    <a:lumMod val="50000"/>
                  </a:schemeClr>
                </a:solidFill>
                <a:latin typeface="Ubuntu" panose="020B0504030602030204" pitchFamily="34" charset="0"/>
              </a:rPr>
              <a:t>Los parámetros pueden ser tipos de datos primitivos o tipo Array o tipo </a:t>
            </a:r>
            <a:r>
              <a:rPr lang="es-CO" sz="2800" dirty="0" err="1">
                <a:solidFill>
                  <a:schemeClr val="bg2">
                    <a:lumMod val="50000"/>
                  </a:schemeClr>
                </a:solidFill>
                <a:latin typeface="Ubuntu" panose="020B0504030602030204" pitchFamily="34" charset="0"/>
              </a:rPr>
              <a:t>Object</a:t>
            </a:r>
            <a:r>
              <a:rPr lang="es-CO" sz="2800" dirty="0">
                <a:solidFill>
                  <a:schemeClr val="bg2">
                    <a:lumMod val="50000"/>
                  </a:schemeClr>
                </a:solidFill>
                <a:latin typeface="Ubuntu" panose="020B0504030602030204" pitchFamily="34" charset="0"/>
              </a:rPr>
              <a:t>.</a:t>
            </a:r>
          </a:p>
        </p:txBody>
      </p:sp>
    </p:spTree>
    <p:extLst>
      <p:ext uri="{BB962C8B-B14F-4D97-AF65-F5344CB8AC3E}">
        <p14:creationId xmlns:p14="http://schemas.microsoft.com/office/powerpoint/2010/main" val="11902564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Funciones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046988"/>
          </a:xfrm>
          <a:prstGeom prst="rect">
            <a:avLst/>
          </a:prstGeom>
        </p:spPr>
        <p:txBody>
          <a:bodyPr wrap="square">
            <a:spAutoFit/>
          </a:bodyPr>
          <a:lstStyle/>
          <a:p>
            <a:pPr algn="just"/>
            <a:r>
              <a:rPr lang="es-CO" sz="3200" b="1" dirty="0" err="1">
                <a:solidFill>
                  <a:srgbClr val="800000"/>
                </a:solidFill>
                <a:latin typeface="Ubuntu" panose="020B0504030602030204" pitchFamily="34" charset="0"/>
              </a:rPr>
              <a:t>function</a:t>
            </a:r>
            <a:r>
              <a:rPr lang="es-CO" sz="3200" dirty="0">
                <a:solidFill>
                  <a:schemeClr val="bg2">
                    <a:lumMod val="50000"/>
                  </a:schemeClr>
                </a:solidFill>
                <a:latin typeface="Ubuntu" panose="020B0504030602030204" pitchFamily="34" charset="0"/>
              </a:rPr>
              <a:t> Saludar(nombre, edad){</a:t>
            </a:r>
          </a:p>
          <a:p>
            <a:pPr algn="just"/>
            <a:r>
              <a:rPr lang="es-CO" sz="3200" dirty="0">
                <a:solidFill>
                  <a:schemeClr val="bg2">
                    <a:lumMod val="50000"/>
                  </a:schemeClr>
                </a:solidFill>
                <a:latin typeface="Ubuntu" panose="020B0504030602030204" pitchFamily="34" charset="0"/>
              </a:rPr>
              <a:t>  </a:t>
            </a:r>
            <a:r>
              <a:rPr lang="es-CO" sz="3200" dirty="0" err="1">
                <a:solidFill>
                  <a:schemeClr val="bg2">
                    <a:lumMod val="50000"/>
                  </a:schemeClr>
                </a:solidFill>
                <a:latin typeface="Ubuntu" panose="020B0504030602030204" pitchFamily="34" charset="0"/>
              </a:rPr>
              <a:t>alert</a:t>
            </a:r>
            <a:r>
              <a:rPr lang="es-CO" sz="3200" dirty="0">
                <a:solidFill>
                  <a:schemeClr val="bg2">
                    <a:lumMod val="50000"/>
                  </a:schemeClr>
                </a:solidFill>
                <a:latin typeface="Ubuntu" panose="020B0504030602030204" pitchFamily="34" charset="0"/>
              </a:rPr>
              <a:t>("Hola mi nombre es: "+ nombre + " y tengo: " + edad + " años." );</a:t>
            </a:r>
          </a:p>
          <a:p>
            <a:pPr algn="just"/>
            <a:r>
              <a:rPr lang="es-CO" sz="3200" dirty="0">
                <a:solidFill>
                  <a:schemeClr val="bg2">
                    <a:lumMod val="50000"/>
                  </a:schemeClr>
                </a:solidFill>
                <a:latin typeface="Ubuntu" panose="020B0504030602030204" pitchFamily="34" charset="0"/>
              </a:rPr>
              <a:t>}</a:t>
            </a:r>
          </a:p>
          <a:p>
            <a:pPr algn="just"/>
            <a:endParaRPr lang="es-CO" sz="3200" dirty="0">
              <a:solidFill>
                <a:schemeClr val="bg2">
                  <a:lumMod val="50000"/>
                </a:schemeClr>
              </a:solidFill>
              <a:latin typeface="Ubuntu" panose="020B0504030602030204" pitchFamily="34" charset="0"/>
            </a:endParaRPr>
          </a:p>
          <a:p>
            <a:pPr algn="just"/>
            <a:r>
              <a:rPr lang="es-CO" sz="3200" dirty="0">
                <a:solidFill>
                  <a:schemeClr val="bg2">
                    <a:lumMod val="50000"/>
                  </a:schemeClr>
                </a:solidFill>
                <a:latin typeface="Ubuntu" panose="020B0504030602030204" pitchFamily="34" charset="0"/>
              </a:rPr>
              <a:t>Saludar(“Claudia”, 25);</a:t>
            </a:r>
          </a:p>
        </p:txBody>
      </p:sp>
    </p:spTree>
    <p:extLst>
      <p:ext uri="{BB962C8B-B14F-4D97-AF65-F5344CB8AC3E}">
        <p14:creationId xmlns:p14="http://schemas.microsoft.com/office/powerpoint/2010/main" val="3421484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Declarar Funciones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539430"/>
          </a:xfrm>
          <a:prstGeom prst="rect">
            <a:avLst/>
          </a:prstGeom>
        </p:spPr>
        <p:txBody>
          <a:bodyPr wrap="square">
            <a:spAutoFit/>
          </a:bodyPr>
          <a:lstStyle/>
          <a:p>
            <a:pPr algn="just"/>
            <a:r>
              <a:rPr lang="pt-BR" sz="3200" b="1" dirty="0" err="1">
                <a:solidFill>
                  <a:srgbClr val="800000"/>
                </a:solidFill>
                <a:latin typeface="Ubuntu" panose="020B0504030602030204" pitchFamily="34" charset="0"/>
              </a:rPr>
              <a:t>function</a:t>
            </a:r>
            <a:r>
              <a:rPr lang="pt-BR" sz="3200" b="1" dirty="0">
                <a:solidFill>
                  <a:srgbClr val="800000"/>
                </a:solidFill>
                <a:latin typeface="Ubuntu" panose="020B0504030602030204" pitchFamily="34" charset="0"/>
              </a:rPr>
              <a:t> </a:t>
            </a:r>
            <a:r>
              <a:rPr lang="pt-BR" sz="3200" b="1" dirty="0" err="1">
                <a:solidFill>
                  <a:srgbClr val="002060"/>
                </a:solidFill>
                <a:latin typeface="Ubuntu" panose="020B0504030602030204" pitchFamily="34" charset="0"/>
              </a:rPr>
              <a:t>Sumar</a:t>
            </a:r>
            <a:r>
              <a:rPr lang="pt-BR" sz="3200" dirty="0">
                <a:solidFill>
                  <a:schemeClr val="bg2">
                    <a:lumMod val="50000"/>
                  </a:schemeClr>
                </a:solidFill>
                <a:latin typeface="Ubuntu" panose="020B0504030602030204" pitchFamily="34" charset="0"/>
              </a:rPr>
              <a:t>(num1,num2){</a:t>
            </a:r>
          </a:p>
          <a:p>
            <a:pPr algn="just"/>
            <a:r>
              <a:rPr lang="pt-BR" sz="3200" dirty="0">
                <a:solidFill>
                  <a:schemeClr val="bg2">
                    <a:lumMod val="50000"/>
                  </a:schemeClr>
                </a:solidFill>
                <a:latin typeface="Ubuntu" panose="020B0504030602030204" pitchFamily="34" charset="0"/>
              </a:rPr>
              <a:t>  </a:t>
            </a:r>
          </a:p>
          <a:p>
            <a:pPr algn="just"/>
            <a:r>
              <a:rPr lang="pt-BR" sz="3200" dirty="0">
                <a:solidFill>
                  <a:schemeClr val="bg2">
                    <a:lumMod val="50000"/>
                  </a:schemeClr>
                </a:solidFill>
                <a:latin typeface="Ubuntu" panose="020B0504030602030204" pitchFamily="34" charset="0"/>
              </a:rPr>
              <a:t>  var resultado= num1 + num2;</a:t>
            </a:r>
          </a:p>
          <a:p>
            <a:pPr algn="just"/>
            <a:r>
              <a:rPr lang="pt-BR" sz="3200" dirty="0">
                <a:solidFill>
                  <a:schemeClr val="bg2">
                    <a:lumMod val="50000"/>
                  </a:schemeClr>
                </a:solidFill>
                <a:latin typeface="Ubuntu" panose="020B0504030602030204" pitchFamily="34" charset="0"/>
              </a:rPr>
              <a:t>  </a:t>
            </a:r>
            <a:r>
              <a:rPr lang="pt-BR" sz="3200" dirty="0" err="1">
                <a:solidFill>
                  <a:schemeClr val="bg2">
                    <a:lumMod val="50000"/>
                  </a:schemeClr>
                </a:solidFill>
                <a:latin typeface="Ubuntu" panose="020B0504030602030204" pitchFamily="34" charset="0"/>
              </a:rPr>
              <a:t>alert</a:t>
            </a:r>
            <a:r>
              <a:rPr lang="pt-BR" sz="3200" dirty="0">
                <a:solidFill>
                  <a:schemeClr val="bg2">
                    <a:lumMod val="50000"/>
                  </a:schemeClr>
                </a:solidFill>
                <a:latin typeface="Ubuntu" panose="020B0504030602030204" pitchFamily="34" charset="0"/>
              </a:rPr>
              <a:t>(“La suma es: ”+ resultado);</a:t>
            </a:r>
          </a:p>
          <a:p>
            <a:pPr algn="just"/>
            <a:r>
              <a:rPr lang="pt-BR" sz="3200" dirty="0">
                <a:solidFill>
                  <a:schemeClr val="bg2">
                    <a:lumMod val="50000"/>
                  </a:schemeClr>
                </a:solidFill>
                <a:latin typeface="Ubuntu" panose="020B0504030602030204" pitchFamily="34" charset="0"/>
              </a:rPr>
              <a:t>}</a:t>
            </a:r>
          </a:p>
          <a:p>
            <a:pPr algn="just"/>
            <a:endParaRPr lang="pt-BR" sz="3200" dirty="0">
              <a:solidFill>
                <a:schemeClr val="bg2">
                  <a:lumMod val="50000"/>
                </a:schemeClr>
              </a:solidFill>
              <a:latin typeface="Ubuntu" panose="020B0504030602030204" pitchFamily="34" charset="0"/>
            </a:endParaRPr>
          </a:p>
          <a:p>
            <a:pPr algn="just"/>
            <a:r>
              <a:rPr lang="pt-BR" sz="3200" dirty="0" err="1">
                <a:solidFill>
                  <a:schemeClr val="bg2">
                    <a:lumMod val="50000"/>
                  </a:schemeClr>
                </a:solidFill>
                <a:latin typeface="Ubuntu" panose="020B0504030602030204" pitchFamily="34" charset="0"/>
              </a:rPr>
              <a:t>Sumar</a:t>
            </a:r>
            <a:r>
              <a:rPr lang="pt-BR" sz="3200" dirty="0">
                <a:solidFill>
                  <a:schemeClr val="bg2">
                    <a:lumMod val="50000"/>
                  </a:schemeClr>
                </a:solidFill>
                <a:latin typeface="Ubuntu" panose="020B0504030602030204" pitchFamily="34" charset="0"/>
              </a:rPr>
              <a:t>(10,15);</a:t>
            </a:r>
            <a:endParaRPr lang="es-CO" sz="3200"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18144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Funciones con la Instrucción </a:t>
            </a:r>
            <a:r>
              <a:rPr lang="es-CO" sz="3600" b="1" dirty="0" err="1">
                <a:solidFill>
                  <a:srgbClr val="FF0062"/>
                </a:solidFill>
                <a:latin typeface="Ubuntu" panose="020B0504030602030204" pitchFamily="34" charset="0"/>
              </a:rPr>
              <a:t>return</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970318"/>
          </a:xfrm>
          <a:prstGeom prst="rect">
            <a:avLst/>
          </a:prstGeom>
        </p:spPr>
        <p:txBody>
          <a:bodyPr wrap="square">
            <a:spAutoFit/>
          </a:bodyPr>
          <a:lstStyle/>
          <a:p>
            <a:pPr algn="just"/>
            <a:r>
              <a:rPr lang="es-CO" sz="2800" dirty="0">
                <a:solidFill>
                  <a:schemeClr val="bg2">
                    <a:lumMod val="50000"/>
                  </a:schemeClr>
                </a:solidFill>
                <a:latin typeface="Ubuntu" panose="020B0504030602030204" pitchFamily="34" charset="0"/>
              </a:rPr>
              <a:t>Una función JavaScript puede tener la instrucción </a:t>
            </a:r>
            <a:r>
              <a:rPr lang="es-CO" sz="2800" b="1" dirty="0" err="1">
                <a:solidFill>
                  <a:srgbClr val="800000"/>
                </a:solidFill>
                <a:latin typeface="Ubuntu" panose="020B0504030602030204" pitchFamily="34" charset="0"/>
              </a:rPr>
              <a:t>return</a:t>
            </a:r>
            <a:r>
              <a:rPr lang="es-CO" sz="2800" dirty="0">
                <a:solidFill>
                  <a:schemeClr val="bg2">
                    <a:lumMod val="50000"/>
                  </a:schemeClr>
                </a:solidFill>
                <a:latin typeface="Ubuntu" panose="020B0504030602030204" pitchFamily="34" charset="0"/>
              </a:rPr>
              <a:t>. Esta es requerida si queremos que la función dada nos retorne un valor. La instrucción </a:t>
            </a:r>
            <a:r>
              <a:rPr lang="es-CO" sz="2800" b="1" dirty="0" err="1">
                <a:solidFill>
                  <a:srgbClr val="800000"/>
                </a:solidFill>
                <a:latin typeface="Ubuntu" panose="020B0504030602030204" pitchFamily="34" charset="0"/>
              </a:rPr>
              <a:t>return</a:t>
            </a:r>
            <a:r>
              <a:rPr lang="es-CO" sz="2800" dirty="0">
                <a:solidFill>
                  <a:schemeClr val="bg2">
                    <a:lumMod val="50000"/>
                  </a:schemeClr>
                </a:solidFill>
                <a:latin typeface="Ubuntu" panose="020B0504030602030204" pitchFamily="34" charset="0"/>
              </a:rPr>
              <a:t> debe ser la última línea en una función.</a:t>
            </a:r>
          </a:p>
          <a:p>
            <a:pPr algn="just"/>
            <a:endParaRPr lang="es-CO" sz="2800" dirty="0">
              <a:solidFill>
                <a:schemeClr val="bg2">
                  <a:lumMod val="50000"/>
                </a:schemeClr>
              </a:solidFill>
              <a:latin typeface="Ubuntu" panose="020B0504030602030204" pitchFamily="34" charset="0"/>
            </a:endParaRPr>
          </a:p>
          <a:p>
            <a:pPr algn="just"/>
            <a:r>
              <a:rPr lang="es-CO" sz="2800" b="1" dirty="0" err="1">
                <a:solidFill>
                  <a:srgbClr val="800000"/>
                </a:solidFill>
                <a:latin typeface="Ubuntu" panose="020B0504030602030204" pitchFamily="34" charset="0"/>
              </a:rPr>
              <a:t>function</a:t>
            </a:r>
            <a:r>
              <a:rPr lang="es-CO" sz="2800" dirty="0">
                <a:solidFill>
                  <a:schemeClr val="bg2">
                    <a:lumMod val="50000"/>
                  </a:schemeClr>
                </a:solidFill>
                <a:latin typeface="Ubuntu" panose="020B0504030602030204" pitchFamily="34" charset="0"/>
              </a:rPr>
              <a:t> </a:t>
            </a:r>
            <a:r>
              <a:rPr lang="es-CO" sz="2800" b="1" dirty="0">
                <a:solidFill>
                  <a:srgbClr val="002060"/>
                </a:solidFill>
                <a:latin typeface="Ubuntu" panose="020B0504030602030204" pitchFamily="34" charset="0"/>
              </a:rPr>
              <a:t>Valores</a:t>
            </a:r>
            <a:r>
              <a:rPr lang="es-CO" sz="2800" dirty="0">
                <a:solidFill>
                  <a:schemeClr val="bg2">
                    <a:lumMod val="50000"/>
                  </a:schemeClr>
                </a:solidFill>
                <a:latin typeface="Ubuntu" panose="020B0504030602030204" pitchFamily="34" charset="0"/>
              </a:rPr>
              <a:t>(</a:t>
            </a:r>
            <a:r>
              <a:rPr lang="es-CO" sz="2800" b="1" dirty="0" err="1">
                <a:solidFill>
                  <a:schemeClr val="accent6">
                    <a:lumMod val="50000"/>
                  </a:schemeClr>
                </a:solidFill>
                <a:latin typeface="Ubuntu" panose="020B0504030602030204" pitchFamily="34" charset="0"/>
              </a:rPr>
              <a:t>a,b,c</a:t>
            </a:r>
            <a:r>
              <a:rPr lang="es-CO" sz="2800" dirty="0">
                <a:solidFill>
                  <a:schemeClr val="bg2">
                    <a:lumMod val="50000"/>
                  </a:schemeClr>
                </a:solidFill>
                <a:latin typeface="Ubuntu" panose="020B0504030602030204" pitchFamily="34" charset="0"/>
              </a:rPr>
              <a:t>){</a:t>
            </a:r>
          </a:p>
          <a:p>
            <a:pPr algn="just"/>
            <a:r>
              <a:rPr lang="es-CO" sz="2800" dirty="0">
                <a:solidFill>
                  <a:schemeClr val="bg2">
                    <a:lumMod val="50000"/>
                  </a:schemeClr>
                </a:solidFill>
                <a:latin typeface="Ubuntu" panose="020B0504030602030204" pitchFamily="34" charset="0"/>
              </a:rPr>
              <a:t>    </a:t>
            </a:r>
            <a:r>
              <a:rPr lang="es-CO" sz="2800" dirty="0" err="1">
                <a:solidFill>
                  <a:schemeClr val="bg2">
                    <a:lumMod val="50000"/>
                  </a:schemeClr>
                </a:solidFill>
                <a:latin typeface="Ubuntu" panose="020B0504030602030204" pitchFamily="34" charset="0"/>
              </a:rPr>
              <a:t>return</a:t>
            </a:r>
            <a:r>
              <a:rPr lang="es-CO" sz="2800" dirty="0">
                <a:solidFill>
                  <a:schemeClr val="bg2">
                    <a:lumMod val="50000"/>
                  </a:schemeClr>
                </a:solidFill>
                <a:latin typeface="Ubuntu" panose="020B0504030602030204" pitchFamily="34" charset="0"/>
              </a:rPr>
              <a:t> </a:t>
            </a:r>
            <a:r>
              <a:rPr lang="es-CO" sz="2800" dirty="0" err="1">
                <a:solidFill>
                  <a:schemeClr val="bg2">
                    <a:lumMod val="50000"/>
                  </a:schemeClr>
                </a:solidFill>
                <a:latin typeface="Ubuntu" panose="020B0504030602030204" pitchFamily="34" charset="0"/>
              </a:rPr>
              <a:t>a+b+c</a:t>
            </a:r>
            <a:r>
              <a:rPr lang="es-CO" sz="2800" dirty="0">
                <a:solidFill>
                  <a:schemeClr val="bg2">
                    <a:lumMod val="50000"/>
                  </a:schemeClr>
                </a:solidFill>
                <a:latin typeface="Ubuntu" panose="020B0504030602030204" pitchFamily="34" charset="0"/>
              </a:rPr>
              <a:t>;</a:t>
            </a:r>
          </a:p>
          <a:p>
            <a:pPr algn="just"/>
            <a:r>
              <a:rPr lang="es-CO" sz="2800" dirty="0">
                <a:solidFill>
                  <a:schemeClr val="bg2">
                    <a:lumMod val="50000"/>
                  </a:schemeClr>
                </a:solidFill>
                <a:latin typeface="Ubuntu" panose="020B0504030602030204" pitchFamily="34" charset="0"/>
              </a:rPr>
              <a:t>}</a:t>
            </a:r>
          </a:p>
          <a:p>
            <a:pPr algn="just"/>
            <a:r>
              <a:rPr lang="es-CO" sz="2800" dirty="0" err="1">
                <a:solidFill>
                  <a:schemeClr val="bg2">
                    <a:lumMod val="50000"/>
                  </a:schemeClr>
                </a:solidFill>
                <a:latin typeface="Ubuntu" panose="020B0504030602030204" pitchFamily="34" charset="0"/>
              </a:rPr>
              <a:t>var</a:t>
            </a:r>
            <a:r>
              <a:rPr lang="es-CO" sz="2800" dirty="0">
                <a:solidFill>
                  <a:schemeClr val="bg2">
                    <a:lumMod val="50000"/>
                  </a:schemeClr>
                </a:solidFill>
                <a:latin typeface="Ubuntu" panose="020B0504030602030204" pitchFamily="34" charset="0"/>
              </a:rPr>
              <a:t> suma = Valores(3,4,5); </a:t>
            </a:r>
          </a:p>
        </p:txBody>
      </p:sp>
    </p:spTree>
    <p:extLst>
      <p:ext uri="{BB962C8B-B14F-4D97-AF65-F5344CB8AC3E}">
        <p14:creationId xmlns:p14="http://schemas.microsoft.com/office/powerpoint/2010/main" val="2358882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Expresiones </a:t>
            </a:r>
            <a:r>
              <a:rPr lang="es-CO" sz="3600" b="1" dirty="0" err="1">
                <a:solidFill>
                  <a:srgbClr val="FF0062"/>
                </a:solidFill>
                <a:latin typeface="Ubuntu" panose="020B0504030602030204" pitchFamily="34" charset="0"/>
              </a:rPr>
              <a:t>function</a:t>
            </a:r>
            <a:endParaRPr lang="es-CO" sz="3600" b="1" dirty="0">
              <a:solidFill>
                <a:srgbClr val="FF0062"/>
              </a:solidFill>
              <a:latin typeface="Ubuntu" panose="020B0504030602030204" pitchFamily="34" charset="0"/>
            </a:endParaRP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108543"/>
          </a:xfrm>
          <a:prstGeom prst="rect">
            <a:avLst/>
          </a:prstGeom>
        </p:spPr>
        <p:txBody>
          <a:bodyPr wrap="square">
            <a:spAutoFit/>
          </a:bodyPr>
          <a:lstStyle/>
          <a:p>
            <a:pPr algn="just"/>
            <a:r>
              <a:rPr lang="es-CO" sz="2800" dirty="0">
                <a:solidFill>
                  <a:schemeClr val="bg2">
                    <a:lumMod val="50000"/>
                  </a:schemeClr>
                </a:solidFill>
                <a:latin typeface="Ubuntu" panose="020B0504030602030204" pitchFamily="34" charset="0"/>
              </a:rPr>
              <a:t>Las funciones también se pueden crear mediante una expresión </a:t>
            </a:r>
            <a:r>
              <a:rPr lang="es-CO" sz="2800" b="1" dirty="0" err="1">
                <a:solidFill>
                  <a:schemeClr val="bg2">
                    <a:lumMod val="50000"/>
                  </a:schemeClr>
                </a:solidFill>
                <a:latin typeface="Ubuntu" panose="020B0504030602030204" pitchFamily="34" charset="0"/>
              </a:rPr>
              <a:t>function</a:t>
            </a:r>
            <a:r>
              <a:rPr lang="es-CO" sz="2800" b="1" dirty="0">
                <a:solidFill>
                  <a:schemeClr val="bg2">
                    <a:lumMod val="50000"/>
                  </a:schemeClr>
                </a:solidFill>
                <a:latin typeface="Ubuntu" panose="020B0504030602030204" pitchFamily="34" charset="0"/>
              </a:rPr>
              <a:t>, </a:t>
            </a:r>
            <a:r>
              <a:rPr lang="es-CO" sz="2800" dirty="0">
                <a:solidFill>
                  <a:schemeClr val="bg2">
                    <a:lumMod val="50000"/>
                  </a:schemeClr>
                </a:solidFill>
                <a:latin typeface="Ubuntu" panose="020B0504030602030204" pitchFamily="34" charset="0"/>
              </a:rPr>
              <a:t>se crea una función anónima y se le asigna a una variable</a:t>
            </a:r>
          </a:p>
          <a:p>
            <a:pPr algn="just"/>
            <a:endParaRPr lang="es-CO" sz="2800" dirty="0">
              <a:solidFill>
                <a:schemeClr val="bg2">
                  <a:lumMod val="50000"/>
                </a:schemeClr>
              </a:solidFill>
              <a:latin typeface="Ubuntu" panose="020B0504030602030204" pitchFamily="34" charset="0"/>
            </a:endParaRPr>
          </a:p>
          <a:p>
            <a:pPr algn="just"/>
            <a:r>
              <a:rPr lang="en-US" sz="2800" dirty="0">
                <a:solidFill>
                  <a:schemeClr val="bg2">
                    <a:lumMod val="50000"/>
                  </a:schemeClr>
                </a:solidFill>
                <a:latin typeface="Ubuntu" panose="020B0504030602030204" pitchFamily="34" charset="0"/>
              </a:rPr>
              <a:t>var </a:t>
            </a:r>
            <a:r>
              <a:rPr lang="en-US" sz="2800" dirty="0" err="1">
                <a:solidFill>
                  <a:schemeClr val="bg2">
                    <a:lumMod val="50000"/>
                  </a:schemeClr>
                </a:solidFill>
                <a:latin typeface="Ubuntu" panose="020B0504030602030204" pitchFamily="34" charset="0"/>
              </a:rPr>
              <a:t>cuadrado</a:t>
            </a:r>
            <a:r>
              <a:rPr lang="en-US" sz="2800" dirty="0">
                <a:solidFill>
                  <a:schemeClr val="bg2">
                    <a:lumMod val="50000"/>
                  </a:schemeClr>
                </a:solidFill>
                <a:latin typeface="Ubuntu" panose="020B0504030602030204" pitchFamily="34" charset="0"/>
              </a:rPr>
              <a:t> = </a:t>
            </a:r>
            <a:r>
              <a:rPr lang="en-US" sz="2800" b="1" dirty="0">
                <a:solidFill>
                  <a:srgbClr val="800000"/>
                </a:solidFill>
                <a:latin typeface="Ubuntu" panose="020B0504030602030204" pitchFamily="34" charset="0"/>
              </a:rPr>
              <a:t>function</a:t>
            </a:r>
            <a:r>
              <a:rPr lang="en-US" sz="2800" dirty="0">
                <a:solidFill>
                  <a:schemeClr val="bg2">
                    <a:lumMod val="50000"/>
                  </a:schemeClr>
                </a:solidFill>
                <a:latin typeface="Ubuntu" panose="020B0504030602030204" pitchFamily="34" charset="0"/>
              </a:rPr>
              <a:t>(</a:t>
            </a:r>
            <a:r>
              <a:rPr lang="en-US" sz="2800" dirty="0" err="1">
                <a:solidFill>
                  <a:schemeClr val="bg2">
                    <a:lumMod val="50000"/>
                  </a:schemeClr>
                </a:solidFill>
                <a:latin typeface="Ubuntu" panose="020B0504030602030204" pitchFamily="34" charset="0"/>
              </a:rPr>
              <a:t>numero</a:t>
            </a:r>
            <a:r>
              <a:rPr lang="en-US" sz="2800" dirty="0">
                <a:solidFill>
                  <a:schemeClr val="bg2">
                    <a:lumMod val="50000"/>
                  </a:schemeClr>
                </a:solidFill>
                <a:latin typeface="Ubuntu" panose="020B0504030602030204" pitchFamily="34" charset="0"/>
              </a:rPr>
              <a:t>) { return </a:t>
            </a:r>
            <a:r>
              <a:rPr lang="en-US" sz="2800" dirty="0" err="1">
                <a:solidFill>
                  <a:schemeClr val="bg2">
                    <a:lumMod val="50000"/>
                  </a:schemeClr>
                </a:solidFill>
                <a:latin typeface="Ubuntu" panose="020B0504030602030204" pitchFamily="34" charset="0"/>
              </a:rPr>
              <a:t>numero</a:t>
            </a:r>
            <a:r>
              <a:rPr lang="en-US" sz="2800" dirty="0">
                <a:solidFill>
                  <a:schemeClr val="bg2">
                    <a:lumMod val="50000"/>
                  </a:schemeClr>
                </a:solidFill>
                <a:latin typeface="Ubuntu" panose="020B0504030602030204" pitchFamily="34" charset="0"/>
              </a:rPr>
              <a:t> * </a:t>
            </a:r>
            <a:r>
              <a:rPr lang="en-US" sz="2800" dirty="0" err="1">
                <a:solidFill>
                  <a:schemeClr val="bg2">
                    <a:lumMod val="50000"/>
                  </a:schemeClr>
                </a:solidFill>
                <a:latin typeface="Ubuntu" panose="020B0504030602030204" pitchFamily="34" charset="0"/>
              </a:rPr>
              <a:t>numero</a:t>
            </a:r>
            <a:r>
              <a:rPr lang="en-US" sz="2800" dirty="0">
                <a:solidFill>
                  <a:schemeClr val="bg2">
                    <a:lumMod val="50000"/>
                  </a:schemeClr>
                </a:solidFill>
                <a:latin typeface="Ubuntu" panose="020B0504030602030204" pitchFamily="34" charset="0"/>
              </a:rPr>
              <a:t> }</a:t>
            </a:r>
          </a:p>
          <a:p>
            <a:pPr algn="just"/>
            <a:r>
              <a:rPr lang="en-US" sz="2800" dirty="0">
                <a:solidFill>
                  <a:schemeClr val="bg2">
                    <a:lumMod val="50000"/>
                  </a:schemeClr>
                </a:solidFill>
                <a:latin typeface="Ubuntu" panose="020B0504030602030204" pitchFamily="34" charset="0"/>
              </a:rPr>
              <a:t>var x = </a:t>
            </a:r>
            <a:r>
              <a:rPr lang="en-US" sz="2800" dirty="0" err="1">
                <a:solidFill>
                  <a:schemeClr val="bg2">
                    <a:lumMod val="50000"/>
                  </a:schemeClr>
                </a:solidFill>
                <a:latin typeface="Ubuntu" panose="020B0504030602030204" pitchFamily="34" charset="0"/>
              </a:rPr>
              <a:t>cuadrado</a:t>
            </a:r>
            <a:r>
              <a:rPr lang="en-US" sz="2800" dirty="0">
                <a:solidFill>
                  <a:schemeClr val="bg2">
                    <a:lumMod val="50000"/>
                  </a:schemeClr>
                </a:solidFill>
                <a:latin typeface="Ubuntu" panose="020B0504030602030204" pitchFamily="34" charset="0"/>
              </a:rPr>
              <a:t>(5) // x </a:t>
            </a:r>
            <a:r>
              <a:rPr lang="en-US" sz="2800" dirty="0" err="1">
                <a:solidFill>
                  <a:schemeClr val="bg2">
                    <a:lumMod val="50000"/>
                  </a:schemeClr>
                </a:solidFill>
                <a:latin typeface="Ubuntu" panose="020B0504030602030204" pitchFamily="34" charset="0"/>
              </a:rPr>
              <a:t>obtiene</a:t>
            </a:r>
            <a:r>
              <a:rPr lang="en-US" sz="2800" dirty="0">
                <a:solidFill>
                  <a:schemeClr val="bg2">
                    <a:lumMod val="50000"/>
                  </a:schemeClr>
                </a:solidFill>
                <a:latin typeface="Ubuntu" panose="020B0504030602030204" pitchFamily="34" charset="0"/>
              </a:rPr>
              <a:t> el valor 25</a:t>
            </a:r>
            <a:endParaRPr lang="es-CO" sz="2800" dirty="0">
              <a:solidFill>
                <a:schemeClr val="bg2">
                  <a:lumMod val="50000"/>
                </a:schemeClr>
              </a:solidFill>
              <a:latin typeface="Ubuntu" panose="020B0504030602030204" pitchFamily="34" charset="0"/>
            </a:endParaRPr>
          </a:p>
        </p:txBody>
      </p:sp>
    </p:spTree>
    <p:extLst>
      <p:ext uri="{BB962C8B-B14F-4D97-AF65-F5344CB8AC3E}">
        <p14:creationId xmlns:p14="http://schemas.microsoft.com/office/powerpoint/2010/main" val="41337731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2CA0A794-6260-4AA4-84C1-392181C0EC92}"/>
              </a:ext>
            </a:extLst>
          </p:cNvPr>
          <p:cNvSpPr/>
          <p:nvPr/>
        </p:nvSpPr>
        <p:spPr>
          <a:xfrm>
            <a:off x="1257867" y="1210850"/>
            <a:ext cx="8637695" cy="646331"/>
          </a:xfrm>
          <a:prstGeom prst="rect">
            <a:avLst/>
          </a:prstGeom>
        </p:spPr>
        <p:txBody>
          <a:bodyPr wrap="square">
            <a:spAutoFit/>
          </a:bodyPr>
          <a:lstStyle/>
          <a:p>
            <a:pPr algn="ctr"/>
            <a:r>
              <a:rPr lang="es-CO" sz="3600" b="1" dirty="0">
                <a:solidFill>
                  <a:srgbClr val="FF0062"/>
                </a:solidFill>
                <a:latin typeface="Ubuntu" panose="020B0504030602030204" pitchFamily="34" charset="0"/>
              </a:rPr>
              <a:t>Llamado de funciones</a:t>
            </a:r>
          </a:p>
        </p:txBody>
      </p:sp>
      <p:sp>
        <p:nvSpPr>
          <p:cNvPr id="5" name="Rectángulo 4">
            <a:extLst>
              <a:ext uri="{FF2B5EF4-FFF2-40B4-BE49-F238E27FC236}">
                <a16:creationId xmlns:a16="http://schemas.microsoft.com/office/drawing/2014/main" id="{0EF677C5-621E-4B42-9FD8-369549C0C5B8}"/>
              </a:ext>
            </a:extLst>
          </p:cNvPr>
          <p:cNvSpPr/>
          <p:nvPr/>
        </p:nvSpPr>
        <p:spPr>
          <a:xfrm>
            <a:off x="1257867" y="1975980"/>
            <a:ext cx="9093896" cy="3539430"/>
          </a:xfrm>
          <a:prstGeom prst="rect">
            <a:avLst/>
          </a:prstGeom>
        </p:spPr>
        <p:txBody>
          <a:bodyPr wrap="square">
            <a:spAutoFit/>
          </a:bodyPr>
          <a:lstStyle/>
          <a:p>
            <a:pPr algn="just"/>
            <a:r>
              <a:rPr lang="es-CO" sz="2800" dirty="0">
                <a:solidFill>
                  <a:schemeClr val="bg2">
                    <a:lumMod val="50000"/>
                  </a:schemeClr>
                </a:solidFill>
                <a:latin typeface="Ubuntu" panose="020B0504030602030204" pitchFamily="34" charset="0"/>
              </a:rPr>
              <a:t>Para invocar una función desde cualquier parte del programa, solo es necesario escribir el nombre de la función creada seguido de paréntesis( en caso de tener parámetros indicarlos dentro, separados por comas).</a:t>
            </a:r>
          </a:p>
          <a:p>
            <a:pPr algn="just"/>
            <a:endParaRPr lang="es-CO" sz="2800" dirty="0">
              <a:solidFill>
                <a:schemeClr val="bg2">
                  <a:lumMod val="50000"/>
                </a:schemeClr>
              </a:solidFill>
              <a:latin typeface="Ubuntu" panose="020B0504030602030204" pitchFamily="34" charset="0"/>
            </a:endParaRPr>
          </a:p>
          <a:p>
            <a:pPr algn="just"/>
            <a:r>
              <a:rPr lang="es-CO" sz="2800" dirty="0">
                <a:solidFill>
                  <a:schemeClr val="bg2">
                    <a:lumMod val="50000"/>
                  </a:schemeClr>
                </a:solidFill>
                <a:latin typeface="Ubuntu" panose="020B0504030602030204" pitchFamily="34" charset="0"/>
              </a:rPr>
              <a:t>Ejemplo:</a:t>
            </a:r>
          </a:p>
          <a:p>
            <a:pPr algn="just"/>
            <a:r>
              <a:rPr lang="es-CO" sz="2800" dirty="0">
                <a:solidFill>
                  <a:schemeClr val="bg2">
                    <a:lumMod val="50000"/>
                  </a:schemeClr>
                </a:solidFill>
                <a:latin typeface="Ubuntu" panose="020B0504030602030204" pitchFamily="34" charset="0"/>
              </a:rPr>
              <a:t>Sumar();</a:t>
            </a:r>
          </a:p>
          <a:p>
            <a:pPr algn="just"/>
            <a:r>
              <a:rPr lang="es-CO" sz="2800" dirty="0">
                <a:solidFill>
                  <a:schemeClr val="bg2">
                    <a:lumMod val="50000"/>
                  </a:schemeClr>
                </a:solidFill>
                <a:latin typeface="Ubuntu" panose="020B0504030602030204" pitchFamily="34" charset="0"/>
              </a:rPr>
              <a:t>Sumar(5,3);</a:t>
            </a:r>
          </a:p>
        </p:txBody>
      </p:sp>
    </p:spTree>
    <p:extLst>
      <p:ext uri="{BB962C8B-B14F-4D97-AF65-F5344CB8AC3E}">
        <p14:creationId xmlns:p14="http://schemas.microsoft.com/office/powerpoint/2010/main" val="340815669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institucional versión 1" id="{F3C07190-F706-40B0-AEF3-D2B6027D0964}" vid="{99726FCE-C218-418C-A1EE-4FAB13676F9E}"/>
    </a:ext>
  </a:extLst>
</a:theme>
</file>

<file path=docProps/app.xml><?xml version="1.0" encoding="utf-8"?>
<Properties xmlns="http://schemas.openxmlformats.org/officeDocument/2006/extended-properties" xmlns:vt="http://schemas.openxmlformats.org/officeDocument/2006/docPropsVTypes">
  <Template>Tema de Office</Template>
  <TotalTime>3003</TotalTime>
  <Words>839</Words>
  <Application>Microsoft Office PowerPoint</Application>
  <PresentationFormat>Panorámica</PresentationFormat>
  <Paragraphs>116</Paragraphs>
  <Slides>18</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18</vt:i4>
      </vt:variant>
    </vt:vector>
  </HeadingPairs>
  <TitlesOfParts>
    <vt:vector size="23" baseType="lpstr">
      <vt:lpstr>Arial</vt:lpstr>
      <vt:lpstr>Calibri</vt:lpstr>
      <vt:lpstr>Ubuntu</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Microsoft Office User</dc:creator>
  <cp:lastModifiedBy>Sergio Arturo Medina Castillo</cp:lastModifiedBy>
  <cp:revision>390</cp:revision>
  <dcterms:created xsi:type="dcterms:W3CDTF">2021-04-09T17:18:33Z</dcterms:created>
  <dcterms:modified xsi:type="dcterms:W3CDTF">2021-09-27T11:04:38Z</dcterms:modified>
</cp:coreProperties>
</file>

<file path=docProps/thumbnail.jpeg>
</file>